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30"/>
  </p:notesMasterIdLst>
  <p:sldIdLst>
    <p:sldId id="257" r:id="rId4"/>
    <p:sldId id="468" r:id="rId5"/>
    <p:sldId id="284" r:id="rId6"/>
    <p:sldId id="471" r:id="rId7"/>
    <p:sldId id="264" r:id="rId8"/>
    <p:sldId id="259" r:id="rId9"/>
    <p:sldId id="260" r:id="rId10"/>
    <p:sldId id="266" r:id="rId11"/>
    <p:sldId id="269" r:id="rId12"/>
    <p:sldId id="268" r:id="rId13"/>
    <p:sldId id="472" r:id="rId14"/>
    <p:sldId id="265" r:id="rId15"/>
    <p:sldId id="469" r:id="rId16"/>
    <p:sldId id="428" r:id="rId17"/>
    <p:sldId id="517" r:id="rId18"/>
    <p:sldId id="529" r:id="rId19"/>
    <p:sldId id="530" r:id="rId20"/>
    <p:sldId id="531" r:id="rId21"/>
    <p:sldId id="496" r:id="rId22"/>
    <p:sldId id="513" r:id="rId23"/>
    <p:sldId id="504" r:id="rId24"/>
    <p:sldId id="508" r:id="rId25"/>
    <p:sldId id="493" r:id="rId26"/>
    <p:sldId id="503" r:id="rId27"/>
    <p:sldId id="354" r:id="rId28"/>
    <p:sldId id="271"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7F7F7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jonker\Documents\FRIS%20datafile%20OZ%20actief%20in%20V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r>
              <a:rPr lang="sv-SE" dirty="0" err="1"/>
              <a:t>Approved</a:t>
            </a:r>
            <a:r>
              <a:rPr lang="sv-SE" dirty="0"/>
              <a:t> </a:t>
            </a:r>
            <a:r>
              <a:rPr lang="sv-SE" dirty="0" err="1"/>
              <a:t>applications</a:t>
            </a:r>
            <a:endParaRPr lang="sv-SE" dirty="0"/>
          </a:p>
        </c:rich>
      </c:tx>
      <c:layout>
        <c:manualLayout>
          <c:xMode val="edge"/>
          <c:yMode val="edge"/>
          <c:x val="0.36754850088183399"/>
          <c:y val="0.12998067347729"/>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endParaRPr lang="nl-NL"/>
        </a:p>
      </c:txPr>
    </c:title>
    <c:autoTitleDeleted val="0"/>
    <c:plotArea>
      <c:layout>
        <c:manualLayout>
          <c:layoutTarget val="inner"/>
          <c:xMode val="edge"/>
          <c:yMode val="edge"/>
          <c:x val="0.12538004508695699"/>
          <c:y val="0.2208231280797"/>
          <c:w val="0.74966439380262595"/>
          <c:h val="0.65619210237038095"/>
        </c:manualLayout>
      </c:layout>
      <c:barChart>
        <c:barDir val="col"/>
        <c:grouping val="clustered"/>
        <c:varyColors val="0"/>
        <c:ser>
          <c:idx val="0"/>
          <c:order val="0"/>
          <c:tx>
            <c:strRef>
              <c:f>Blad1!$B$1</c:f>
              <c:strCache>
                <c:ptCount val="1"/>
                <c:pt idx="0">
                  <c:v>Beviljade forskningsmedel</c:v>
                </c:pt>
              </c:strCache>
            </c:strRef>
          </c:tx>
          <c:spPr>
            <a:solidFill>
              <a:srgbClr val="FFFFFF"/>
            </a:solidFill>
            <a:ln>
              <a:noFill/>
            </a:ln>
            <a:effectLst/>
          </c:spPr>
          <c:invertIfNegative val="0"/>
          <c:dLbls>
            <c:spPr>
              <a:noFill/>
              <a:ln>
                <a:noFill/>
              </a:ln>
              <a:effectLst/>
            </c:spPr>
            <c:txPr>
              <a:bodyPr rot="0" spcFirstLastPara="1" vertOverflow="clip" horzOverflow="clip" vert="horz" wrap="none" lIns="0" tIns="0" rIns="0" bIns="0" anchor="ctr" anchorCtr="1">
                <a:spAutoFit/>
              </a:bodyPr>
              <a:lstStyle/>
              <a:p>
                <a:pPr>
                  <a:defRPr sz="1400" b="0" i="0" u="none" strike="noStrike" kern="1200" baseline="0">
                    <a:solidFill>
                      <a:srgbClr val="FFFFFF"/>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Blad1!$A$2:$A$11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Blad1!$B$2:$B$11</c:f>
              <c:numCache>
                <c:formatCode>General</c:formatCode>
                <c:ptCount val="10"/>
                <c:pt idx="0">
                  <c:v>348</c:v>
                </c:pt>
                <c:pt idx="1">
                  <c:v>333</c:v>
                </c:pt>
                <c:pt idx="2">
                  <c:v>355</c:v>
                </c:pt>
                <c:pt idx="3">
                  <c:v>330</c:v>
                </c:pt>
                <c:pt idx="4">
                  <c:v>410</c:v>
                </c:pt>
                <c:pt idx="5">
                  <c:v>543</c:v>
                </c:pt>
                <c:pt idx="6">
                  <c:v>438</c:v>
                </c:pt>
                <c:pt idx="7">
                  <c:v>428</c:v>
                </c:pt>
                <c:pt idx="8">
                  <c:v>453</c:v>
                </c:pt>
                <c:pt idx="9">
                  <c:v>525</c:v>
                </c:pt>
              </c:numCache>
            </c:numRef>
          </c:val>
          <c:extLst>
            <c:ext xmlns:c16="http://schemas.microsoft.com/office/drawing/2014/chart" uri="{C3380CC4-5D6E-409C-BE32-E72D297353CC}">
              <c16:uniqueId val="{00000000-EE77-BA48-A8BD-F354EF0B6D0D}"/>
            </c:ext>
          </c:extLst>
        </c:ser>
        <c:dLbls>
          <c:showLegendKey val="0"/>
          <c:showVal val="0"/>
          <c:showCatName val="0"/>
          <c:showSerName val="0"/>
          <c:showPercent val="0"/>
          <c:showBubbleSize val="0"/>
        </c:dLbls>
        <c:gapWidth val="66"/>
        <c:axId val="828629840"/>
        <c:axId val="828633232"/>
      </c:barChart>
      <c:catAx>
        <c:axId val="8286298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dirty="0">
                    <a:solidFill>
                      <a:schemeClr val="tx1"/>
                    </a:solidFill>
                  </a:rPr>
                  <a:t> År</a:t>
                </a:r>
              </a:p>
            </c:rich>
          </c:tx>
          <c:layout>
            <c:manualLayout>
              <c:xMode val="edge"/>
              <c:yMode val="edge"/>
              <c:x val="0.87352205974253205"/>
              <c:y val="0.88827851636832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l-NL"/>
          </a:p>
        </c:txPr>
        <c:crossAx val="828633232"/>
        <c:crosses val="autoZero"/>
        <c:auto val="1"/>
        <c:lblAlgn val="ctr"/>
        <c:lblOffset val="0"/>
        <c:noMultiLvlLbl val="0"/>
      </c:catAx>
      <c:valAx>
        <c:axId val="828633232"/>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dirty="0">
                    <a:solidFill>
                      <a:schemeClr val="tx1"/>
                    </a:solidFill>
                  </a:rPr>
                  <a:t>SEK</a:t>
                </a:r>
                <a:r>
                  <a:rPr lang="sv-SE" baseline="0" dirty="0">
                    <a:solidFill>
                      <a:schemeClr val="tx1"/>
                    </a:solidFill>
                  </a:rPr>
                  <a:t> million</a:t>
                </a:r>
                <a:endParaRPr lang="sv-SE" dirty="0">
                  <a:solidFill>
                    <a:schemeClr val="tx1"/>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l-NL"/>
          </a:p>
        </c:txPr>
        <c:crossAx val="828629840"/>
        <c:crosses val="autoZero"/>
        <c:crossBetween val="between"/>
      </c:valAx>
      <c:spPr>
        <a:noFill/>
        <a:ln>
          <a:noFill/>
        </a:ln>
        <a:effectLst/>
      </c:spPr>
    </c:plotArea>
    <c:plotVisOnly val="1"/>
    <c:dispBlanksAs val="gap"/>
    <c:showDLblsOverMax val="0"/>
  </c:chart>
  <c:spPr>
    <a:solidFill>
      <a:srgbClr val="A0D2E6"/>
    </a:solidFill>
    <a:ln>
      <a:noFill/>
    </a:ln>
    <a:effectLst/>
  </c:spPr>
  <c:txPr>
    <a:bodyPr/>
    <a:lstStyle/>
    <a:p>
      <a:pPr>
        <a:defRPr sz="1400">
          <a:latin typeface="+mn-lt"/>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'run_results'!$Q$1</c:f>
              <c:strCache>
                <c:ptCount val="1"/>
                <c:pt idx="0">
                  <c:v>2019Gopress</c:v>
                </c:pt>
              </c:strCache>
            </c:strRef>
          </c:tx>
          <c:spPr>
            <a:solidFill>
              <a:schemeClr val="accent1"/>
            </a:solidFill>
            <a:ln>
              <a:noFill/>
            </a:ln>
            <a:effectLst/>
          </c:spPr>
          <c:invertIfNegative val="0"/>
          <c:val>
            <c:numRef>
              <c:f>'run_results'!$Q$2:$Q$2240</c:f>
              <c:numCache>
                <c:formatCode>General</c:formatCode>
                <c:ptCount val="1704"/>
                <c:pt idx="0">
                  <c:v>290</c:v>
                </c:pt>
                <c:pt idx="1">
                  <c:v>216</c:v>
                </c:pt>
                <c:pt idx="2">
                  <c:v>150</c:v>
                </c:pt>
                <c:pt idx="3">
                  <c:v>139</c:v>
                </c:pt>
                <c:pt idx="4">
                  <c:v>125</c:v>
                </c:pt>
                <c:pt idx="5">
                  <c:v>124</c:v>
                </c:pt>
                <c:pt idx="6">
                  <c:v>100</c:v>
                </c:pt>
                <c:pt idx="7">
                  <c:v>48</c:v>
                </c:pt>
                <c:pt idx="8">
                  <c:v>48</c:v>
                </c:pt>
                <c:pt idx="9">
                  <c:v>43</c:v>
                </c:pt>
                <c:pt idx="10">
                  <c:v>38</c:v>
                </c:pt>
                <c:pt idx="11">
                  <c:v>32</c:v>
                </c:pt>
                <c:pt idx="12">
                  <c:v>32</c:v>
                </c:pt>
                <c:pt idx="13">
                  <c:v>32</c:v>
                </c:pt>
                <c:pt idx="14">
                  <c:v>28</c:v>
                </c:pt>
                <c:pt idx="15">
                  <c:v>25</c:v>
                </c:pt>
                <c:pt idx="16">
                  <c:v>24</c:v>
                </c:pt>
                <c:pt idx="17">
                  <c:v>24</c:v>
                </c:pt>
                <c:pt idx="18">
                  <c:v>23</c:v>
                </c:pt>
                <c:pt idx="19">
                  <c:v>23</c:v>
                </c:pt>
                <c:pt idx="20">
                  <c:v>23</c:v>
                </c:pt>
                <c:pt idx="21">
                  <c:v>23</c:v>
                </c:pt>
                <c:pt idx="22">
                  <c:v>22</c:v>
                </c:pt>
                <c:pt idx="23">
                  <c:v>21</c:v>
                </c:pt>
                <c:pt idx="24">
                  <c:v>20</c:v>
                </c:pt>
                <c:pt idx="25">
                  <c:v>17</c:v>
                </c:pt>
                <c:pt idx="26">
                  <c:v>16</c:v>
                </c:pt>
                <c:pt idx="27">
                  <c:v>15</c:v>
                </c:pt>
                <c:pt idx="28">
                  <c:v>15</c:v>
                </c:pt>
                <c:pt idx="29">
                  <c:v>15</c:v>
                </c:pt>
                <c:pt idx="30">
                  <c:v>15</c:v>
                </c:pt>
                <c:pt idx="31">
                  <c:v>14</c:v>
                </c:pt>
                <c:pt idx="32">
                  <c:v>13</c:v>
                </c:pt>
                <c:pt idx="33">
                  <c:v>12</c:v>
                </c:pt>
                <c:pt idx="34">
                  <c:v>12</c:v>
                </c:pt>
                <c:pt idx="35">
                  <c:v>11</c:v>
                </c:pt>
                <c:pt idx="36">
                  <c:v>11</c:v>
                </c:pt>
                <c:pt idx="37">
                  <c:v>10</c:v>
                </c:pt>
                <c:pt idx="38">
                  <c:v>10</c:v>
                </c:pt>
                <c:pt idx="39">
                  <c:v>10</c:v>
                </c:pt>
                <c:pt idx="40">
                  <c:v>10</c:v>
                </c:pt>
                <c:pt idx="41">
                  <c:v>9</c:v>
                </c:pt>
                <c:pt idx="42">
                  <c:v>9</c:v>
                </c:pt>
                <c:pt idx="43">
                  <c:v>8</c:v>
                </c:pt>
                <c:pt idx="44">
                  <c:v>8</c:v>
                </c:pt>
                <c:pt idx="45">
                  <c:v>8</c:v>
                </c:pt>
                <c:pt idx="46">
                  <c:v>8</c:v>
                </c:pt>
                <c:pt idx="47">
                  <c:v>8</c:v>
                </c:pt>
                <c:pt idx="48">
                  <c:v>8</c:v>
                </c:pt>
                <c:pt idx="49">
                  <c:v>8</c:v>
                </c:pt>
                <c:pt idx="50">
                  <c:v>8</c:v>
                </c:pt>
                <c:pt idx="51">
                  <c:v>8</c:v>
                </c:pt>
                <c:pt idx="52">
                  <c:v>7</c:v>
                </c:pt>
                <c:pt idx="53">
                  <c:v>7</c:v>
                </c:pt>
                <c:pt idx="54">
                  <c:v>7</c:v>
                </c:pt>
                <c:pt idx="55">
                  <c:v>7</c:v>
                </c:pt>
                <c:pt idx="56">
                  <c:v>7</c:v>
                </c:pt>
                <c:pt idx="57">
                  <c:v>6</c:v>
                </c:pt>
                <c:pt idx="58">
                  <c:v>6</c:v>
                </c:pt>
                <c:pt idx="59">
                  <c:v>6</c:v>
                </c:pt>
                <c:pt idx="60">
                  <c:v>6</c:v>
                </c:pt>
                <c:pt idx="61">
                  <c:v>6</c:v>
                </c:pt>
                <c:pt idx="62">
                  <c:v>6</c:v>
                </c:pt>
                <c:pt idx="63">
                  <c:v>6</c:v>
                </c:pt>
                <c:pt idx="64">
                  <c:v>6</c:v>
                </c:pt>
                <c:pt idx="65">
                  <c:v>6</c:v>
                </c:pt>
                <c:pt idx="66">
                  <c:v>6</c:v>
                </c:pt>
                <c:pt idx="67">
                  <c:v>6</c:v>
                </c:pt>
                <c:pt idx="68">
                  <c:v>5</c:v>
                </c:pt>
                <c:pt idx="69">
                  <c:v>5</c:v>
                </c:pt>
                <c:pt idx="70">
                  <c:v>5</c:v>
                </c:pt>
                <c:pt idx="71">
                  <c:v>5</c:v>
                </c:pt>
                <c:pt idx="72">
                  <c:v>5</c:v>
                </c:pt>
                <c:pt idx="73">
                  <c:v>5</c:v>
                </c:pt>
                <c:pt idx="74">
                  <c:v>5</c:v>
                </c:pt>
                <c:pt idx="75">
                  <c:v>4</c:v>
                </c:pt>
                <c:pt idx="76">
                  <c:v>4</c:v>
                </c:pt>
                <c:pt idx="77">
                  <c:v>4</c:v>
                </c:pt>
                <c:pt idx="78">
                  <c:v>4</c:v>
                </c:pt>
                <c:pt idx="79">
                  <c:v>4</c:v>
                </c:pt>
                <c:pt idx="80">
                  <c:v>4</c:v>
                </c:pt>
                <c:pt idx="81">
                  <c:v>4</c:v>
                </c:pt>
                <c:pt idx="82">
                  <c:v>4</c:v>
                </c:pt>
                <c:pt idx="83">
                  <c:v>4</c:v>
                </c:pt>
                <c:pt idx="84">
                  <c:v>4</c:v>
                </c:pt>
                <c:pt idx="85">
                  <c:v>4</c:v>
                </c:pt>
                <c:pt idx="86">
                  <c:v>4</c:v>
                </c:pt>
                <c:pt idx="87">
                  <c:v>4</c:v>
                </c:pt>
                <c:pt idx="88">
                  <c:v>4</c:v>
                </c:pt>
                <c:pt idx="89">
                  <c:v>4</c:v>
                </c:pt>
                <c:pt idx="90">
                  <c:v>4</c:v>
                </c:pt>
                <c:pt idx="91">
                  <c:v>4</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pt idx="141">
                  <c:v>2</c:v>
                </c:pt>
                <c:pt idx="142">
                  <c:v>2</c:v>
                </c:pt>
                <c:pt idx="143">
                  <c:v>2</c:v>
                </c:pt>
                <c:pt idx="144">
                  <c:v>2</c:v>
                </c:pt>
                <c:pt idx="145">
                  <c:v>2</c:v>
                </c:pt>
                <c:pt idx="146">
                  <c:v>2</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numCache>
            </c:numRef>
          </c:val>
          <c:extLst>
            <c:ext xmlns:c16="http://schemas.microsoft.com/office/drawing/2014/chart" uri="{C3380CC4-5D6E-409C-BE32-E72D297353CC}">
              <c16:uniqueId val="{00000000-A480-4A02-9EAF-C65F8845B2DF}"/>
            </c:ext>
          </c:extLst>
        </c:ser>
        <c:dLbls>
          <c:showLegendKey val="0"/>
          <c:showVal val="0"/>
          <c:showCatName val="0"/>
          <c:showSerName val="0"/>
          <c:showPercent val="0"/>
          <c:showBubbleSize val="0"/>
        </c:dLbls>
        <c:gapWidth val="219"/>
        <c:overlap val="-27"/>
        <c:axId val="1878540255"/>
        <c:axId val="1878558559"/>
      </c:barChart>
      <c:catAx>
        <c:axId val="1878540255"/>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78558559"/>
        <c:crosses val="autoZero"/>
        <c:auto val="1"/>
        <c:lblAlgn val="ctr"/>
        <c:lblOffset val="100"/>
        <c:noMultiLvlLbl val="0"/>
      </c:catAx>
      <c:valAx>
        <c:axId val="18785585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78540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E54ED-D832-49F6-B2BF-5492051D962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56F94976-AA46-4108-9D62-F6490229C8CD}">
      <dgm:prSet phldrT="[Tekst]"/>
      <dgm:spPr/>
      <dgm:t>
        <a:bodyPr/>
        <a:lstStyle/>
        <a:p>
          <a:r>
            <a:rPr lang="en-US" noProof="0" dirty="0"/>
            <a:t>Scientific research</a:t>
          </a:r>
        </a:p>
      </dgm:t>
    </dgm:pt>
    <dgm:pt modelId="{D094ACCB-834E-4FC0-BAE6-F1F971FB3AC6}" type="parTrans" cxnId="{098815F9-8EAD-4AA7-9CF0-AA5298A1B945}">
      <dgm:prSet/>
      <dgm:spPr/>
      <dgm:t>
        <a:bodyPr/>
        <a:lstStyle/>
        <a:p>
          <a:endParaRPr lang="en-GB"/>
        </a:p>
      </dgm:t>
    </dgm:pt>
    <dgm:pt modelId="{C3AEB319-272D-434B-B6AF-1F7BD7262A53}" type="sibTrans" cxnId="{098815F9-8EAD-4AA7-9CF0-AA5298A1B945}">
      <dgm:prSet/>
      <dgm:spPr>
        <a:solidFill>
          <a:srgbClr val="FF6600"/>
        </a:solidFill>
      </dgm:spPr>
      <dgm:t>
        <a:bodyPr/>
        <a:lstStyle/>
        <a:p>
          <a:endParaRPr lang="en-US" noProof="0" dirty="0"/>
        </a:p>
      </dgm:t>
    </dgm:pt>
    <dgm:pt modelId="{3802ABB3-3595-457E-BC2D-8638FD72346D}">
      <dgm:prSet phldrT="[Tekst]"/>
      <dgm:spPr/>
      <dgm:t>
        <a:bodyPr/>
        <a:lstStyle/>
        <a:p>
          <a:r>
            <a:rPr lang="en-US" noProof="0" dirty="0"/>
            <a:t>Expert knowledge</a:t>
          </a:r>
        </a:p>
      </dgm:t>
    </dgm:pt>
    <dgm:pt modelId="{266B4A86-D1FF-477D-9B76-6717D790DBDF}" type="parTrans" cxnId="{04531776-8D31-4ACD-AEB2-3D90E7AE555D}">
      <dgm:prSet/>
      <dgm:spPr/>
      <dgm:t>
        <a:bodyPr/>
        <a:lstStyle/>
        <a:p>
          <a:endParaRPr lang="en-GB"/>
        </a:p>
      </dgm:t>
    </dgm:pt>
    <dgm:pt modelId="{894A92F8-BD72-47A0-BACA-DF71053B0A60}" type="sibTrans" cxnId="{04531776-8D31-4ACD-AEB2-3D90E7AE555D}">
      <dgm:prSet/>
      <dgm:spPr/>
      <dgm:t>
        <a:bodyPr/>
        <a:lstStyle/>
        <a:p>
          <a:endParaRPr lang="en-GB"/>
        </a:p>
      </dgm:t>
    </dgm:pt>
    <dgm:pt modelId="{E2BFA6E6-91C2-4DFF-9AE9-8AEDCBB0FB77}">
      <dgm:prSet phldrT="[Tekst]"/>
      <dgm:spPr/>
      <dgm:t>
        <a:bodyPr/>
        <a:lstStyle/>
        <a:p>
          <a:r>
            <a:rPr lang="en-US" noProof="0" dirty="0"/>
            <a:t>Expert research</a:t>
          </a:r>
        </a:p>
      </dgm:t>
    </dgm:pt>
    <dgm:pt modelId="{B803BBFF-568F-4E60-A79A-10219FEA2B0E}" type="parTrans" cxnId="{68988FDA-487A-4170-AA6E-190EBC2BB8ED}">
      <dgm:prSet/>
      <dgm:spPr/>
      <dgm:t>
        <a:bodyPr/>
        <a:lstStyle/>
        <a:p>
          <a:endParaRPr lang="en-GB"/>
        </a:p>
      </dgm:t>
    </dgm:pt>
    <dgm:pt modelId="{AE5FCE45-CEC2-429C-A3EB-87ECAFBC9E63}" type="sibTrans" cxnId="{68988FDA-487A-4170-AA6E-190EBC2BB8ED}">
      <dgm:prSet/>
      <dgm:spPr/>
      <dgm:t>
        <a:bodyPr/>
        <a:lstStyle/>
        <a:p>
          <a:endParaRPr lang="en-GB"/>
        </a:p>
      </dgm:t>
    </dgm:pt>
    <dgm:pt modelId="{896D3E6A-7704-4B33-9388-C68DC70AA0C0}">
      <dgm:prSet phldrT="[Tekst]"/>
      <dgm:spPr/>
      <dgm:t>
        <a:bodyPr/>
        <a:lstStyle/>
        <a:p>
          <a:r>
            <a:rPr lang="en-US" noProof="0" dirty="0"/>
            <a:t>Written press media</a:t>
          </a:r>
        </a:p>
      </dgm:t>
    </dgm:pt>
    <dgm:pt modelId="{B3B28B06-7355-45F9-80C5-C1DA272D0517}" type="parTrans" cxnId="{60F0A986-6581-4C22-AB3F-BE8F0244FBC5}">
      <dgm:prSet/>
      <dgm:spPr/>
      <dgm:t>
        <a:bodyPr/>
        <a:lstStyle/>
        <a:p>
          <a:endParaRPr lang="en-GB"/>
        </a:p>
      </dgm:t>
    </dgm:pt>
    <dgm:pt modelId="{9CDBC02F-8CA2-4CDE-BFC6-5CB0D830B6D3}" type="sibTrans" cxnId="{60F0A986-6581-4C22-AB3F-BE8F0244FBC5}">
      <dgm:prSet/>
      <dgm:spPr>
        <a:solidFill>
          <a:srgbClr val="FF6600"/>
        </a:solidFill>
      </dgm:spPr>
      <dgm:t>
        <a:bodyPr/>
        <a:lstStyle/>
        <a:p>
          <a:endParaRPr lang="en-US" noProof="0" dirty="0"/>
        </a:p>
      </dgm:t>
    </dgm:pt>
    <dgm:pt modelId="{60BC750E-30CA-4229-B6C3-F68EC514CD74}">
      <dgm:prSet phldrT="[Tekst]"/>
      <dgm:spPr/>
      <dgm:t>
        <a:bodyPr/>
        <a:lstStyle/>
        <a:p>
          <a:r>
            <a:rPr lang="en-US" noProof="0" dirty="0"/>
            <a:t>Dissemination of research findings</a:t>
          </a:r>
        </a:p>
      </dgm:t>
    </dgm:pt>
    <dgm:pt modelId="{138893D2-411F-4F1B-AC49-0D4DA6F487AA}" type="parTrans" cxnId="{87CD5EDB-8221-48C6-AF76-F730B51A48E0}">
      <dgm:prSet/>
      <dgm:spPr/>
      <dgm:t>
        <a:bodyPr/>
        <a:lstStyle/>
        <a:p>
          <a:endParaRPr lang="en-GB"/>
        </a:p>
      </dgm:t>
    </dgm:pt>
    <dgm:pt modelId="{FD329479-E4ED-4946-99D0-B76233E5B9E9}" type="sibTrans" cxnId="{87CD5EDB-8221-48C6-AF76-F730B51A48E0}">
      <dgm:prSet/>
      <dgm:spPr/>
      <dgm:t>
        <a:bodyPr/>
        <a:lstStyle/>
        <a:p>
          <a:endParaRPr lang="en-GB"/>
        </a:p>
      </dgm:t>
    </dgm:pt>
    <dgm:pt modelId="{D767F742-ED4C-4304-B5CC-204504ACEDA7}">
      <dgm:prSet phldrT="[Tekst]"/>
      <dgm:spPr/>
      <dgm:t>
        <a:bodyPr/>
        <a:lstStyle/>
        <a:p>
          <a:r>
            <a:rPr lang="en-US" noProof="0" dirty="0"/>
            <a:t>Scholars explaining complex phenomena</a:t>
          </a:r>
        </a:p>
      </dgm:t>
    </dgm:pt>
    <dgm:pt modelId="{BEBD8286-96AA-4CBE-A650-48C8E3F05E74}" type="parTrans" cxnId="{17989DA4-66D1-4D51-AD2E-112E019E7F98}">
      <dgm:prSet/>
      <dgm:spPr/>
      <dgm:t>
        <a:bodyPr/>
        <a:lstStyle/>
        <a:p>
          <a:endParaRPr lang="en-GB"/>
        </a:p>
      </dgm:t>
    </dgm:pt>
    <dgm:pt modelId="{71CC7611-8F2F-47E7-B608-AB870A364831}" type="sibTrans" cxnId="{17989DA4-66D1-4D51-AD2E-112E019E7F98}">
      <dgm:prSet/>
      <dgm:spPr/>
      <dgm:t>
        <a:bodyPr/>
        <a:lstStyle/>
        <a:p>
          <a:endParaRPr lang="en-GB"/>
        </a:p>
      </dgm:t>
    </dgm:pt>
    <dgm:pt modelId="{881B7BC2-98EF-4515-9E3F-56D8FC34AAB0}">
      <dgm:prSet phldrT="[Tekst]"/>
      <dgm:spPr/>
      <dgm:t>
        <a:bodyPr/>
        <a:lstStyle/>
        <a:p>
          <a:r>
            <a:rPr lang="en-US" noProof="0" dirty="0"/>
            <a:t>SIUR</a:t>
          </a:r>
        </a:p>
      </dgm:t>
    </dgm:pt>
    <dgm:pt modelId="{7CED63BE-BB12-4041-8D19-6C21601DBDB6}" type="parTrans" cxnId="{298B042C-62E8-4D46-9277-567FED8F6395}">
      <dgm:prSet/>
      <dgm:spPr/>
      <dgm:t>
        <a:bodyPr/>
        <a:lstStyle/>
        <a:p>
          <a:endParaRPr lang="en-GB"/>
        </a:p>
      </dgm:t>
    </dgm:pt>
    <dgm:pt modelId="{9471E968-FBB9-435A-99D6-6FD47ECEB5AD}" type="sibTrans" cxnId="{298B042C-62E8-4D46-9277-567FED8F6395}">
      <dgm:prSet/>
      <dgm:spPr/>
      <dgm:t>
        <a:bodyPr/>
        <a:lstStyle/>
        <a:p>
          <a:endParaRPr lang="en-GB"/>
        </a:p>
      </dgm:t>
    </dgm:pt>
    <dgm:pt modelId="{7BCD9976-3341-4156-95B3-86A2178212A5}">
      <dgm:prSet phldrT="[Tekst]"/>
      <dgm:spPr/>
      <dgm:t>
        <a:bodyPr/>
        <a:lstStyle/>
        <a:p>
          <a:r>
            <a:rPr lang="en-US" noProof="0" dirty="0"/>
            <a:t>Democratization of science</a:t>
          </a:r>
        </a:p>
      </dgm:t>
    </dgm:pt>
    <dgm:pt modelId="{236154FC-3F12-4F65-9B28-0FBDF7A70CBF}" type="parTrans" cxnId="{A5741B79-B7EF-4346-B59D-3128A7C48298}">
      <dgm:prSet/>
      <dgm:spPr/>
      <dgm:t>
        <a:bodyPr/>
        <a:lstStyle/>
        <a:p>
          <a:endParaRPr lang="en-GB"/>
        </a:p>
      </dgm:t>
    </dgm:pt>
    <dgm:pt modelId="{D77A9D45-622F-4DD5-8C8F-B6DE5EAFCF60}" type="sibTrans" cxnId="{A5741B79-B7EF-4346-B59D-3128A7C48298}">
      <dgm:prSet/>
      <dgm:spPr/>
      <dgm:t>
        <a:bodyPr/>
        <a:lstStyle/>
        <a:p>
          <a:endParaRPr lang="en-GB"/>
        </a:p>
      </dgm:t>
    </dgm:pt>
    <dgm:pt modelId="{11E40B43-BBB7-4AD8-92F3-67116DD19043}">
      <dgm:prSet phldrT="[Tekst]"/>
      <dgm:spPr/>
      <dgm:t>
        <a:bodyPr/>
        <a:lstStyle/>
        <a:p>
          <a:r>
            <a:rPr lang="en-US" noProof="0" dirty="0"/>
            <a:t>Advancing PUS</a:t>
          </a:r>
        </a:p>
      </dgm:t>
    </dgm:pt>
    <dgm:pt modelId="{1F51CE43-62FA-46DA-92C6-09D6E6424B90}" type="parTrans" cxnId="{BB4FF5AC-6482-4511-840B-CF161076CCF3}">
      <dgm:prSet/>
      <dgm:spPr/>
      <dgm:t>
        <a:bodyPr/>
        <a:lstStyle/>
        <a:p>
          <a:endParaRPr lang="en-GB"/>
        </a:p>
      </dgm:t>
    </dgm:pt>
    <dgm:pt modelId="{BEE0F22E-11A2-4CFB-B3D2-BDDC75E93887}" type="sibTrans" cxnId="{BB4FF5AC-6482-4511-840B-CF161076CCF3}">
      <dgm:prSet/>
      <dgm:spPr/>
      <dgm:t>
        <a:bodyPr/>
        <a:lstStyle/>
        <a:p>
          <a:endParaRPr lang="en-GB"/>
        </a:p>
      </dgm:t>
    </dgm:pt>
    <dgm:pt modelId="{64C0678D-0557-42D4-B079-8718F5B5BC78}" type="pres">
      <dgm:prSet presAssocID="{21BE54ED-D832-49F6-B2BF-5492051D9626}" presName="Name0" presStyleCnt="0">
        <dgm:presLayoutVars>
          <dgm:dir/>
          <dgm:animLvl val="lvl"/>
          <dgm:resizeHandles val="exact"/>
        </dgm:presLayoutVars>
      </dgm:prSet>
      <dgm:spPr/>
    </dgm:pt>
    <dgm:pt modelId="{3A5C3E6F-17DF-4CB7-A566-668DD650D87D}" type="pres">
      <dgm:prSet presAssocID="{21BE54ED-D832-49F6-B2BF-5492051D9626}" presName="tSp" presStyleCnt="0"/>
      <dgm:spPr/>
    </dgm:pt>
    <dgm:pt modelId="{61E93FFA-4F18-4655-B831-0A8C352F5F97}" type="pres">
      <dgm:prSet presAssocID="{21BE54ED-D832-49F6-B2BF-5492051D9626}" presName="bSp" presStyleCnt="0"/>
      <dgm:spPr/>
    </dgm:pt>
    <dgm:pt modelId="{B7F6E44B-F28A-40B2-AB3F-5CBE5EE523B6}" type="pres">
      <dgm:prSet presAssocID="{21BE54ED-D832-49F6-B2BF-5492051D9626}" presName="process" presStyleCnt="0"/>
      <dgm:spPr/>
    </dgm:pt>
    <dgm:pt modelId="{57D139EC-0C78-4DBC-9D9A-65ACE3B8B0FF}" type="pres">
      <dgm:prSet presAssocID="{56F94976-AA46-4108-9D62-F6490229C8CD}" presName="composite1" presStyleCnt="0"/>
      <dgm:spPr/>
    </dgm:pt>
    <dgm:pt modelId="{7ED47D86-3B59-4A72-A626-66EF3BE5040B}" type="pres">
      <dgm:prSet presAssocID="{56F94976-AA46-4108-9D62-F6490229C8CD}" presName="dummyNode1" presStyleLbl="node1" presStyleIdx="0" presStyleCnt="3"/>
      <dgm:spPr/>
    </dgm:pt>
    <dgm:pt modelId="{D74E436D-594D-4D9A-B585-E70953883067}" type="pres">
      <dgm:prSet presAssocID="{56F94976-AA46-4108-9D62-F6490229C8CD}" presName="childNode1" presStyleLbl="bgAcc1" presStyleIdx="0" presStyleCnt="3">
        <dgm:presLayoutVars>
          <dgm:bulletEnabled val="1"/>
        </dgm:presLayoutVars>
      </dgm:prSet>
      <dgm:spPr/>
    </dgm:pt>
    <dgm:pt modelId="{E836A9D4-AE27-4A1A-804A-9D2F6E05E324}" type="pres">
      <dgm:prSet presAssocID="{56F94976-AA46-4108-9D62-F6490229C8CD}" presName="childNode1tx" presStyleLbl="bgAcc1" presStyleIdx="0" presStyleCnt="3">
        <dgm:presLayoutVars>
          <dgm:bulletEnabled val="1"/>
        </dgm:presLayoutVars>
      </dgm:prSet>
      <dgm:spPr/>
    </dgm:pt>
    <dgm:pt modelId="{9C43EE6B-CA9E-4DC6-A213-A6295D0EEF4E}" type="pres">
      <dgm:prSet presAssocID="{56F94976-AA46-4108-9D62-F6490229C8CD}" presName="parentNode1" presStyleLbl="node1" presStyleIdx="0" presStyleCnt="3">
        <dgm:presLayoutVars>
          <dgm:chMax val="1"/>
          <dgm:bulletEnabled val="1"/>
        </dgm:presLayoutVars>
      </dgm:prSet>
      <dgm:spPr/>
    </dgm:pt>
    <dgm:pt modelId="{D9683FB5-A1B5-441F-97B6-F046D8677C0A}" type="pres">
      <dgm:prSet presAssocID="{56F94976-AA46-4108-9D62-F6490229C8CD}" presName="connSite1" presStyleCnt="0"/>
      <dgm:spPr/>
    </dgm:pt>
    <dgm:pt modelId="{2B6F8FAA-9630-4462-B6B8-A63384AA7B08}" type="pres">
      <dgm:prSet presAssocID="{C3AEB319-272D-434B-B6AF-1F7BD7262A53}" presName="Name9" presStyleLbl="sibTrans2D1" presStyleIdx="0" presStyleCnt="2"/>
      <dgm:spPr/>
    </dgm:pt>
    <dgm:pt modelId="{9BB08675-9BEE-4D70-846B-959898BD1D2D}" type="pres">
      <dgm:prSet presAssocID="{896D3E6A-7704-4B33-9388-C68DC70AA0C0}" presName="composite2" presStyleCnt="0"/>
      <dgm:spPr/>
    </dgm:pt>
    <dgm:pt modelId="{F8C42352-F708-4E59-A14C-2101297B4D8D}" type="pres">
      <dgm:prSet presAssocID="{896D3E6A-7704-4B33-9388-C68DC70AA0C0}" presName="dummyNode2" presStyleLbl="node1" presStyleIdx="0" presStyleCnt="3"/>
      <dgm:spPr/>
    </dgm:pt>
    <dgm:pt modelId="{57D52B98-9A9E-48D4-9664-A54E659A9EBC}" type="pres">
      <dgm:prSet presAssocID="{896D3E6A-7704-4B33-9388-C68DC70AA0C0}" presName="childNode2" presStyleLbl="bgAcc1" presStyleIdx="1" presStyleCnt="3">
        <dgm:presLayoutVars>
          <dgm:bulletEnabled val="1"/>
        </dgm:presLayoutVars>
      </dgm:prSet>
      <dgm:spPr/>
    </dgm:pt>
    <dgm:pt modelId="{9E22CE77-E503-4212-AAD2-036FBA9BE544}" type="pres">
      <dgm:prSet presAssocID="{896D3E6A-7704-4B33-9388-C68DC70AA0C0}" presName="childNode2tx" presStyleLbl="bgAcc1" presStyleIdx="1" presStyleCnt="3">
        <dgm:presLayoutVars>
          <dgm:bulletEnabled val="1"/>
        </dgm:presLayoutVars>
      </dgm:prSet>
      <dgm:spPr/>
    </dgm:pt>
    <dgm:pt modelId="{7D931FBA-4EF0-4675-800E-8195FC601BB5}" type="pres">
      <dgm:prSet presAssocID="{896D3E6A-7704-4B33-9388-C68DC70AA0C0}" presName="parentNode2" presStyleLbl="node1" presStyleIdx="1" presStyleCnt="3">
        <dgm:presLayoutVars>
          <dgm:chMax val="0"/>
          <dgm:bulletEnabled val="1"/>
        </dgm:presLayoutVars>
      </dgm:prSet>
      <dgm:spPr/>
    </dgm:pt>
    <dgm:pt modelId="{79089108-8997-4419-9FA6-BFCAA5906151}" type="pres">
      <dgm:prSet presAssocID="{896D3E6A-7704-4B33-9388-C68DC70AA0C0}" presName="connSite2" presStyleCnt="0"/>
      <dgm:spPr/>
    </dgm:pt>
    <dgm:pt modelId="{C854B7B7-2290-412A-AB28-0589532D2303}" type="pres">
      <dgm:prSet presAssocID="{9CDBC02F-8CA2-4CDE-BFC6-5CB0D830B6D3}" presName="Name18" presStyleLbl="sibTrans2D1" presStyleIdx="1" presStyleCnt="2"/>
      <dgm:spPr/>
    </dgm:pt>
    <dgm:pt modelId="{D6592CAF-9794-4858-9D06-54A0EA634552}" type="pres">
      <dgm:prSet presAssocID="{881B7BC2-98EF-4515-9E3F-56D8FC34AAB0}" presName="composite1" presStyleCnt="0"/>
      <dgm:spPr/>
    </dgm:pt>
    <dgm:pt modelId="{63D27BC8-F192-49DD-BB71-8B28620F4B85}" type="pres">
      <dgm:prSet presAssocID="{881B7BC2-98EF-4515-9E3F-56D8FC34AAB0}" presName="dummyNode1" presStyleLbl="node1" presStyleIdx="1" presStyleCnt="3"/>
      <dgm:spPr/>
    </dgm:pt>
    <dgm:pt modelId="{4D0ABADB-E35B-46EC-BCFE-08171DBC30A2}" type="pres">
      <dgm:prSet presAssocID="{881B7BC2-98EF-4515-9E3F-56D8FC34AAB0}" presName="childNode1" presStyleLbl="bgAcc1" presStyleIdx="2" presStyleCnt="3">
        <dgm:presLayoutVars>
          <dgm:bulletEnabled val="1"/>
        </dgm:presLayoutVars>
      </dgm:prSet>
      <dgm:spPr/>
    </dgm:pt>
    <dgm:pt modelId="{9FFF2475-8223-494E-83E1-4211BA2754E5}" type="pres">
      <dgm:prSet presAssocID="{881B7BC2-98EF-4515-9E3F-56D8FC34AAB0}" presName="childNode1tx" presStyleLbl="bgAcc1" presStyleIdx="2" presStyleCnt="3">
        <dgm:presLayoutVars>
          <dgm:bulletEnabled val="1"/>
        </dgm:presLayoutVars>
      </dgm:prSet>
      <dgm:spPr/>
    </dgm:pt>
    <dgm:pt modelId="{651AD167-956A-4FF3-AA9A-EF5B5764CDC4}" type="pres">
      <dgm:prSet presAssocID="{881B7BC2-98EF-4515-9E3F-56D8FC34AAB0}" presName="parentNode1" presStyleLbl="node1" presStyleIdx="2" presStyleCnt="3">
        <dgm:presLayoutVars>
          <dgm:chMax val="1"/>
          <dgm:bulletEnabled val="1"/>
        </dgm:presLayoutVars>
      </dgm:prSet>
      <dgm:spPr/>
    </dgm:pt>
    <dgm:pt modelId="{E5570749-198B-4786-ABE7-6D78EACC9E98}" type="pres">
      <dgm:prSet presAssocID="{881B7BC2-98EF-4515-9E3F-56D8FC34AAB0}" presName="connSite1" presStyleCnt="0"/>
      <dgm:spPr/>
    </dgm:pt>
  </dgm:ptLst>
  <dgm:cxnLst>
    <dgm:cxn modelId="{4676DF03-EE68-4395-851D-902AE78CFE0D}" type="presOf" srcId="{21BE54ED-D832-49F6-B2BF-5492051D9626}" destId="{64C0678D-0557-42D4-B079-8718F5B5BC78}" srcOrd="0" destOrd="0" presId="urn:microsoft.com/office/officeart/2005/8/layout/hProcess4"/>
    <dgm:cxn modelId="{8F6BD90D-64FD-41F3-80B0-D7B72E11DE2B}" type="presOf" srcId="{E2BFA6E6-91C2-4DFF-9AE9-8AEDCBB0FB77}" destId="{E836A9D4-AE27-4A1A-804A-9D2F6E05E324}" srcOrd="1" destOrd="1" presId="urn:microsoft.com/office/officeart/2005/8/layout/hProcess4"/>
    <dgm:cxn modelId="{D4322110-148C-4F3A-873F-9B556DBA569C}" type="presOf" srcId="{3802ABB3-3595-457E-BC2D-8638FD72346D}" destId="{E836A9D4-AE27-4A1A-804A-9D2F6E05E324}" srcOrd="1" destOrd="0" presId="urn:microsoft.com/office/officeart/2005/8/layout/hProcess4"/>
    <dgm:cxn modelId="{298B042C-62E8-4D46-9277-567FED8F6395}" srcId="{21BE54ED-D832-49F6-B2BF-5492051D9626}" destId="{881B7BC2-98EF-4515-9E3F-56D8FC34AAB0}" srcOrd="2" destOrd="0" parTransId="{7CED63BE-BB12-4041-8D19-6C21601DBDB6}" sibTransId="{9471E968-FBB9-435A-99D6-6FD47ECEB5AD}"/>
    <dgm:cxn modelId="{22AA1C38-FBB2-47F5-80C9-990639890CAE}" type="presOf" srcId="{896D3E6A-7704-4B33-9388-C68DC70AA0C0}" destId="{7D931FBA-4EF0-4675-800E-8195FC601BB5}" srcOrd="0" destOrd="0" presId="urn:microsoft.com/office/officeart/2005/8/layout/hProcess4"/>
    <dgm:cxn modelId="{60891040-F1C6-47F4-8D62-D212E289FF96}" type="presOf" srcId="{60BC750E-30CA-4229-B6C3-F68EC514CD74}" destId="{57D52B98-9A9E-48D4-9664-A54E659A9EBC}" srcOrd="0" destOrd="0" presId="urn:microsoft.com/office/officeart/2005/8/layout/hProcess4"/>
    <dgm:cxn modelId="{2DA6FA42-4372-4F74-8290-DD09E53EDBCB}" type="presOf" srcId="{7BCD9976-3341-4156-95B3-86A2178212A5}" destId="{4D0ABADB-E35B-46EC-BCFE-08171DBC30A2}" srcOrd="0" destOrd="0" presId="urn:microsoft.com/office/officeart/2005/8/layout/hProcess4"/>
    <dgm:cxn modelId="{2B8E436B-D242-4507-92A3-2C704FB8F2E5}" type="presOf" srcId="{3802ABB3-3595-457E-BC2D-8638FD72346D}" destId="{D74E436D-594D-4D9A-B585-E70953883067}" srcOrd="0" destOrd="0" presId="urn:microsoft.com/office/officeart/2005/8/layout/hProcess4"/>
    <dgm:cxn modelId="{CDBB4454-6B05-4C1A-AC58-66D14F24E643}" type="presOf" srcId="{C3AEB319-272D-434B-B6AF-1F7BD7262A53}" destId="{2B6F8FAA-9630-4462-B6B8-A63384AA7B08}" srcOrd="0" destOrd="0" presId="urn:microsoft.com/office/officeart/2005/8/layout/hProcess4"/>
    <dgm:cxn modelId="{04531776-8D31-4ACD-AEB2-3D90E7AE555D}" srcId="{56F94976-AA46-4108-9D62-F6490229C8CD}" destId="{3802ABB3-3595-457E-BC2D-8638FD72346D}" srcOrd="0" destOrd="0" parTransId="{266B4A86-D1FF-477D-9B76-6717D790DBDF}" sibTransId="{894A92F8-BD72-47A0-BACA-DF71053B0A60}"/>
    <dgm:cxn modelId="{A5741B79-B7EF-4346-B59D-3128A7C48298}" srcId="{881B7BC2-98EF-4515-9E3F-56D8FC34AAB0}" destId="{7BCD9976-3341-4156-95B3-86A2178212A5}" srcOrd="0" destOrd="0" parTransId="{236154FC-3F12-4F65-9B28-0FBDF7A70CBF}" sibTransId="{D77A9D45-622F-4DD5-8C8F-B6DE5EAFCF60}"/>
    <dgm:cxn modelId="{AF44617E-047C-4466-837A-8262E094353B}" type="presOf" srcId="{60BC750E-30CA-4229-B6C3-F68EC514CD74}" destId="{9E22CE77-E503-4212-AAD2-036FBA9BE544}" srcOrd="1" destOrd="0" presId="urn:microsoft.com/office/officeart/2005/8/layout/hProcess4"/>
    <dgm:cxn modelId="{1E3F8A82-5081-46C3-9FCC-300E65B80EEC}" type="presOf" srcId="{881B7BC2-98EF-4515-9E3F-56D8FC34AAB0}" destId="{651AD167-956A-4FF3-AA9A-EF5B5764CDC4}" srcOrd="0" destOrd="0" presId="urn:microsoft.com/office/officeart/2005/8/layout/hProcess4"/>
    <dgm:cxn modelId="{60F0A986-6581-4C22-AB3F-BE8F0244FBC5}" srcId="{21BE54ED-D832-49F6-B2BF-5492051D9626}" destId="{896D3E6A-7704-4B33-9388-C68DC70AA0C0}" srcOrd="1" destOrd="0" parTransId="{B3B28B06-7355-45F9-80C5-C1DA272D0517}" sibTransId="{9CDBC02F-8CA2-4CDE-BFC6-5CB0D830B6D3}"/>
    <dgm:cxn modelId="{918EFC95-EC44-4C29-8F0E-79B26FA18E7E}" type="presOf" srcId="{D767F742-ED4C-4304-B5CC-204504ACEDA7}" destId="{57D52B98-9A9E-48D4-9664-A54E659A9EBC}" srcOrd="0" destOrd="1" presId="urn:microsoft.com/office/officeart/2005/8/layout/hProcess4"/>
    <dgm:cxn modelId="{3E6B029C-2D0E-4D45-A18D-91306B29CE99}" type="presOf" srcId="{56F94976-AA46-4108-9D62-F6490229C8CD}" destId="{9C43EE6B-CA9E-4DC6-A213-A6295D0EEF4E}" srcOrd="0" destOrd="0" presId="urn:microsoft.com/office/officeart/2005/8/layout/hProcess4"/>
    <dgm:cxn modelId="{C784D0A2-E0BD-4973-9EF9-15A66002E140}" type="presOf" srcId="{D767F742-ED4C-4304-B5CC-204504ACEDA7}" destId="{9E22CE77-E503-4212-AAD2-036FBA9BE544}" srcOrd="1" destOrd="1" presId="urn:microsoft.com/office/officeart/2005/8/layout/hProcess4"/>
    <dgm:cxn modelId="{17989DA4-66D1-4D51-AD2E-112E019E7F98}" srcId="{896D3E6A-7704-4B33-9388-C68DC70AA0C0}" destId="{D767F742-ED4C-4304-B5CC-204504ACEDA7}" srcOrd="1" destOrd="0" parTransId="{BEBD8286-96AA-4CBE-A650-48C8E3F05E74}" sibTransId="{71CC7611-8F2F-47E7-B608-AB870A364831}"/>
    <dgm:cxn modelId="{BB4FF5AC-6482-4511-840B-CF161076CCF3}" srcId="{881B7BC2-98EF-4515-9E3F-56D8FC34AAB0}" destId="{11E40B43-BBB7-4AD8-92F3-67116DD19043}" srcOrd="1" destOrd="0" parTransId="{1F51CE43-62FA-46DA-92C6-09D6E6424B90}" sibTransId="{BEE0F22E-11A2-4CFB-B3D2-BDDC75E93887}"/>
    <dgm:cxn modelId="{4ACEB8B0-66C4-417E-9CA0-0B79F6F2423C}" type="presOf" srcId="{7BCD9976-3341-4156-95B3-86A2178212A5}" destId="{9FFF2475-8223-494E-83E1-4211BA2754E5}" srcOrd="1" destOrd="0" presId="urn:microsoft.com/office/officeart/2005/8/layout/hProcess4"/>
    <dgm:cxn modelId="{18CF3BB2-7E4E-4022-A6C9-38861F882BF5}" type="presOf" srcId="{11E40B43-BBB7-4AD8-92F3-67116DD19043}" destId="{4D0ABADB-E35B-46EC-BCFE-08171DBC30A2}" srcOrd="0" destOrd="1" presId="urn:microsoft.com/office/officeart/2005/8/layout/hProcess4"/>
    <dgm:cxn modelId="{B2C83BD6-7832-4638-9B76-3A9AEC6F2D57}" type="presOf" srcId="{9CDBC02F-8CA2-4CDE-BFC6-5CB0D830B6D3}" destId="{C854B7B7-2290-412A-AB28-0589532D2303}" srcOrd="0" destOrd="0" presId="urn:microsoft.com/office/officeart/2005/8/layout/hProcess4"/>
    <dgm:cxn modelId="{807D4ED8-73CB-4206-8370-B1F0E4E66016}" type="presOf" srcId="{E2BFA6E6-91C2-4DFF-9AE9-8AEDCBB0FB77}" destId="{D74E436D-594D-4D9A-B585-E70953883067}" srcOrd="0" destOrd="1" presId="urn:microsoft.com/office/officeart/2005/8/layout/hProcess4"/>
    <dgm:cxn modelId="{68988FDA-487A-4170-AA6E-190EBC2BB8ED}" srcId="{56F94976-AA46-4108-9D62-F6490229C8CD}" destId="{E2BFA6E6-91C2-4DFF-9AE9-8AEDCBB0FB77}" srcOrd="1" destOrd="0" parTransId="{B803BBFF-568F-4E60-A79A-10219FEA2B0E}" sibTransId="{AE5FCE45-CEC2-429C-A3EB-87ECAFBC9E63}"/>
    <dgm:cxn modelId="{87CD5EDB-8221-48C6-AF76-F730B51A48E0}" srcId="{896D3E6A-7704-4B33-9388-C68DC70AA0C0}" destId="{60BC750E-30CA-4229-B6C3-F68EC514CD74}" srcOrd="0" destOrd="0" parTransId="{138893D2-411F-4F1B-AC49-0D4DA6F487AA}" sibTransId="{FD329479-E4ED-4946-99D0-B76233E5B9E9}"/>
    <dgm:cxn modelId="{822941F0-AE6C-4D94-A7D7-A84FA7710FCF}" type="presOf" srcId="{11E40B43-BBB7-4AD8-92F3-67116DD19043}" destId="{9FFF2475-8223-494E-83E1-4211BA2754E5}" srcOrd="1" destOrd="1" presId="urn:microsoft.com/office/officeart/2005/8/layout/hProcess4"/>
    <dgm:cxn modelId="{098815F9-8EAD-4AA7-9CF0-AA5298A1B945}" srcId="{21BE54ED-D832-49F6-B2BF-5492051D9626}" destId="{56F94976-AA46-4108-9D62-F6490229C8CD}" srcOrd="0" destOrd="0" parTransId="{D094ACCB-834E-4FC0-BAE6-F1F971FB3AC6}" sibTransId="{C3AEB319-272D-434B-B6AF-1F7BD7262A53}"/>
    <dgm:cxn modelId="{7A40A35A-AF68-4469-AD41-3F7986D047FB}" type="presParOf" srcId="{64C0678D-0557-42D4-B079-8718F5B5BC78}" destId="{3A5C3E6F-17DF-4CB7-A566-668DD650D87D}" srcOrd="0" destOrd="0" presId="urn:microsoft.com/office/officeart/2005/8/layout/hProcess4"/>
    <dgm:cxn modelId="{E01D33A7-2EF6-476C-B1C5-6ECC0603FB92}" type="presParOf" srcId="{64C0678D-0557-42D4-B079-8718F5B5BC78}" destId="{61E93FFA-4F18-4655-B831-0A8C352F5F97}" srcOrd="1" destOrd="0" presId="urn:microsoft.com/office/officeart/2005/8/layout/hProcess4"/>
    <dgm:cxn modelId="{BEC86A44-7A10-4F9C-86F1-104A6022007F}" type="presParOf" srcId="{64C0678D-0557-42D4-B079-8718F5B5BC78}" destId="{B7F6E44B-F28A-40B2-AB3F-5CBE5EE523B6}" srcOrd="2" destOrd="0" presId="urn:microsoft.com/office/officeart/2005/8/layout/hProcess4"/>
    <dgm:cxn modelId="{BE8E0B95-57E7-45DF-ADFB-ACF6E5961B10}" type="presParOf" srcId="{B7F6E44B-F28A-40B2-AB3F-5CBE5EE523B6}" destId="{57D139EC-0C78-4DBC-9D9A-65ACE3B8B0FF}" srcOrd="0" destOrd="0" presId="urn:microsoft.com/office/officeart/2005/8/layout/hProcess4"/>
    <dgm:cxn modelId="{94FBF2E7-B702-4A60-A9B3-EB6C05AE5E02}" type="presParOf" srcId="{57D139EC-0C78-4DBC-9D9A-65ACE3B8B0FF}" destId="{7ED47D86-3B59-4A72-A626-66EF3BE5040B}" srcOrd="0" destOrd="0" presId="urn:microsoft.com/office/officeart/2005/8/layout/hProcess4"/>
    <dgm:cxn modelId="{CCB66DC1-6B2F-4799-B88E-B7FF99B9A1A0}" type="presParOf" srcId="{57D139EC-0C78-4DBC-9D9A-65ACE3B8B0FF}" destId="{D74E436D-594D-4D9A-B585-E70953883067}" srcOrd="1" destOrd="0" presId="urn:microsoft.com/office/officeart/2005/8/layout/hProcess4"/>
    <dgm:cxn modelId="{789B1877-36E5-4B9F-8203-302B0C91984B}" type="presParOf" srcId="{57D139EC-0C78-4DBC-9D9A-65ACE3B8B0FF}" destId="{E836A9D4-AE27-4A1A-804A-9D2F6E05E324}" srcOrd="2" destOrd="0" presId="urn:microsoft.com/office/officeart/2005/8/layout/hProcess4"/>
    <dgm:cxn modelId="{0C3AD0A3-0558-4799-B141-E3E59ADB78D5}" type="presParOf" srcId="{57D139EC-0C78-4DBC-9D9A-65ACE3B8B0FF}" destId="{9C43EE6B-CA9E-4DC6-A213-A6295D0EEF4E}" srcOrd="3" destOrd="0" presId="urn:microsoft.com/office/officeart/2005/8/layout/hProcess4"/>
    <dgm:cxn modelId="{2FE70FA8-2FBE-4520-A349-79A8A34C8078}" type="presParOf" srcId="{57D139EC-0C78-4DBC-9D9A-65ACE3B8B0FF}" destId="{D9683FB5-A1B5-441F-97B6-F046D8677C0A}" srcOrd="4" destOrd="0" presId="urn:microsoft.com/office/officeart/2005/8/layout/hProcess4"/>
    <dgm:cxn modelId="{2043E066-CC7A-439F-9DC3-C858472966FD}" type="presParOf" srcId="{B7F6E44B-F28A-40B2-AB3F-5CBE5EE523B6}" destId="{2B6F8FAA-9630-4462-B6B8-A63384AA7B08}" srcOrd="1" destOrd="0" presId="urn:microsoft.com/office/officeart/2005/8/layout/hProcess4"/>
    <dgm:cxn modelId="{D100CC57-18E9-4219-B138-F88E01B33576}" type="presParOf" srcId="{B7F6E44B-F28A-40B2-AB3F-5CBE5EE523B6}" destId="{9BB08675-9BEE-4D70-846B-959898BD1D2D}" srcOrd="2" destOrd="0" presId="urn:microsoft.com/office/officeart/2005/8/layout/hProcess4"/>
    <dgm:cxn modelId="{DA07C10B-F7A0-43EB-85E6-5B206AEF709D}" type="presParOf" srcId="{9BB08675-9BEE-4D70-846B-959898BD1D2D}" destId="{F8C42352-F708-4E59-A14C-2101297B4D8D}" srcOrd="0" destOrd="0" presId="urn:microsoft.com/office/officeart/2005/8/layout/hProcess4"/>
    <dgm:cxn modelId="{C7544340-8C18-4EE0-8C88-C470FB465854}" type="presParOf" srcId="{9BB08675-9BEE-4D70-846B-959898BD1D2D}" destId="{57D52B98-9A9E-48D4-9664-A54E659A9EBC}" srcOrd="1" destOrd="0" presId="urn:microsoft.com/office/officeart/2005/8/layout/hProcess4"/>
    <dgm:cxn modelId="{F8D009B7-C159-4388-859E-CAF6843F4B92}" type="presParOf" srcId="{9BB08675-9BEE-4D70-846B-959898BD1D2D}" destId="{9E22CE77-E503-4212-AAD2-036FBA9BE544}" srcOrd="2" destOrd="0" presId="urn:microsoft.com/office/officeart/2005/8/layout/hProcess4"/>
    <dgm:cxn modelId="{C568B12C-583F-4CA2-8826-B68A0137B9EF}" type="presParOf" srcId="{9BB08675-9BEE-4D70-846B-959898BD1D2D}" destId="{7D931FBA-4EF0-4675-800E-8195FC601BB5}" srcOrd="3" destOrd="0" presId="urn:microsoft.com/office/officeart/2005/8/layout/hProcess4"/>
    <dgm:cxn modelId="{CD25BEA4-D2F9-4BF7-AC0C-FDB927693311}" type="presParOf" srcId="{9BB08675-9BEE-4D70-846B-959898BD1D2D}" destId="{79089108-8997-4419-9FA6-BFCAA5906151}" srcOrd="4" destOrd="0" presId="urn:microsoft.com/office/officeart/2005/8/layout/hProcess4"/>
    <dgm:cxn modelId="{4E9B2A39-F3A9-4338-B59E-FA6F1F8F1DE4}" type="presParOf" srcId="{B7F6E44B-F28A-40B2-AB3F-5CBE5EE523B6}" destId="{C854B7B7-2290-412A-AB28-0589532D2303}" srcOrd="3" destOrd="0" presId="urn:microsoft.com/office/officeart/2005/8/layout/hProcess4"/>
    <dgm:cxn modelId="{5171CF47-B635-401F-B1DB-E1D440872E12}" type="presParOf" srcId="{B7F6E44B-F28A-40B2-AB3F-5CBE5EE523B6}" destId="{D6592CAF-9794-4858-9D06-54A0EA634552}" srcOrd="4" destOrd="0" presId="urn:microsoft.com/office/officeart/2005/8/layout/hProcess4"/>
    <dgm:cxn modelId="{8B90DC92-0359-447E-9F30-2A6BF8EF85B6}" type="presParOf" srcId="{D6592CAF-9794-4858-9D06-54A0EA634552}" destId="{63D27BC8-F192-49DD-BB71-8B28620F4B85}" srcOrd="0" destOrd="0" presId="urn:microsoft.com/office/officeart/2005/8/layout/hProcess4"/>
    <dgm:cxn modelId="{C6802E98-E016-40D5-885B-1495FDD9951C}" type="presParOf" srcId="{D6592CAF-9794-4858-9D06-54A0EA634552}" destId="{4D0ABADB-E35B-46EC-BCFE-08171DBC30A2}" srcOrd="1" destOrd="0" presId="urn:microsoft.com/office/officeart/2005/8/layout/hProcess4"/>
    <dgm:cxn modelId="{525CB5E3-CB21-496E-9B07-6AB1D5CE0CA9}" type="presParOf" srcId="{D6592CAF-9794-4858-9D06-54A0EA634552}" destId="{9FFF2475-8223-494E-83E1-4211BA2754E5}" srcOrd="2" destOrd="0" presId="urn:microsoft.com/office/officeart/2005/8/layout/hProcess4"/>
    <dgm:cxn modelId="{E7A47851-A835-4D8A-8C79-1A38006501F9}" type="presParOf" srcId="{D6592CAF-9794-4858-9D06-54A0EA634552}" destId="{651AD167-956A-4FF3-AA9A-EF5B5764CDC4}" srcOrd="3" destOrd="0" presId="urn:microsoft.com/office/officeart/2005/8/layout/hProcess4"/>
    <dgm:cxn modelId="{ED35789D-7CBB-48B3-8967-CE3CB454820D}" type="presParOf" srcId="{D6592CAF-9794-4858-9D06-54A0EA634552}" destId="{E5570749-198B-4786-ABE7-6D78EACC9E9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E54ED-D832-49F6-B2BF-5492051D962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56F94976-AA46-4108-9D62-F6490229C8CD}">
      <dgm:prSet phldrT="[Tekst]"/>
      <dgm:spPr/>
      <dgm:t>
        <a:bodyPr/>
        <a:lstStyle/>
        <a:p>
          <a:r>
            <a:rPr lang="en-US" noProof="0" dirty="0"/>
            <a:t>Scientific research</a:t>
          </a:r>
        </a:p>
      </dgm:t>
    </dgm:pt>
    <dgm:pt modelId="{D094ACCB-834E-4FC0-BAE6-F1F971FB3AC6}" type="parTrans" cxnId="{098815F9-8EAD-4AA7-9CF0-AA5298A1B945}">
      <dgm:prSet/>
      <dgm:spPr/>
      <dgm:t>
        <a:bodyPr/>
        <a:lstStyle/>
        <a:p>
          <a:endParaRPr lang="en-GB"/>
        </a:p>
      </dgm:t>
    </dgm:pt>
    <dgm:pt modelId="{C3AEB319-272D-434B-B6AF-1F7BD7262A53}" type="sibTrans" cxnId="{098815F9-8EAD-4AA7-9CF0-AA5298A1B945}">
      <dgm:prSet/>
      <dgm:spPr>
        <a:solidFill>
          <a:srgbClr val="FF6600"/>
        </a:solidFill>
      </dgm:spPr>
      <dgm:t>
        <a:bodyPr/>
        <a:lstStyle/>
        <a:p>
          <a:endParaRPr lang="en-US" noProof="0" dirty="0"/>
        </a:p>
      </dgm:t>
    </dgm:pt>
    <dgm:pt modelId="{3802ABB3-3595-457E-BC2D-8638FD72346D}">
      <dgm:prSet phldrT="[Tekst]"/>
      <dgm:spPr/>
      <dgm:t>
        <a:bodyPr/>
        <a:lstStyle/>
        <a:p>
          <a:r>
            <a:rPr lang="en-US" noProof="0" dirty="0"/>
            <a:t>Expert knowledge</a:t>
          </a:r>
        </a:p>
      </dgm:t>
    </dgm:pt>
    <dgm:pt modelId="{266B4A86-D1FF-477D-9B76-6717D790DBDF}" type="parTrans" cxnId="{04531776-8D31-4ACD-AEB2-3D90E7AE555D}">
      <dgm:prSet/>
      <dgm:spPr/>
      <dgm:t>
        <a:bodyPr/>
        <a:lstStyle/>
        <a:p>
          <a:endParaRPr lang="en-GB"/>
        </a:p>
      </dgm:t>
    </dgm:pt>
    <dgm:pt modelId="{894A92F8-BD72-47A0-BACA-DF71053B0A60}" type="sibTrans" cxnId="{04531776-8D31-4ACD-AEB2-3D90E7AE555D}">
      <dgm:prSet/>
      <dgm:spPr/>
      <dgm:t>
        <a:bodyPr/>
        <a:lstStyle/>
        <a:p>
          <a:endParaRPr lang="en-GB"/>
        </a:p>
      </dgm:t>
    </dgm:pt>
    <dgm:pt modelId="{E2BFA6E6-91C2-4DFF-9AE9-8AEDCBB0FB77}">
      <dgm:prSet phldrT="[Tekst]"/>
      <dgm:spPr/>
      <dgm:t>
        <a:bodyPr/>
        <a:lstStyle/>
        <a:p>
          <a:r>
            <a:rPr lang="en-US" noProof="0" dirty="0"/>
            <a:t>Expert research</a:t>
          </a:r>
        </a:p>
      </dgm:t>
    </dgm:pt>
    <dgm:pt modelId="{B803BBFF-568F-4E60-A79A-10219FEA2B0E}" type="parTrans" cxnId="{68988FDA-487A-4170-AA6E-190EBC2BB8ED}">
      <dgm:prSet/>
      <dgm:spPr/>
      <dgm:t>
        <a:bodyPr/>
        <a:lstStyle/>
        <a:p>
          <a:endParaRPr lang="en-GB"/>
        </a:p>
      </dgm:t>
    </dgm:pt>
    <dgm:pt modelId="{AE5FCE45-CEC2-429C-A3EB-87ECAFBC9E63}" type="sibTrans" cxnId="{68988FDA-487A-4170-AA6E-190EBC2BB8ED}">
      <dgm:prSet/>
      <dgm:spPr/>
      <dgm:t>
        <a:bodyPr/>
        <a:lstStyle/>
        <a:p>
          <a:endParaRPr lang="en-GB"/>
        </a:p>
      </dgm:t>
    </dgm:pt>
    <dgm:pt modelId="{896D3E6A-7704-4B33-9388-C68DC70AA0C0}">
      <dgm:prSet phldrT="[Tekst]"/>
      <dgm:spPr/>
      <dgm:t>
        <a:bodyPr/>
        <a:lstStyle/>
        <a:p>
          <a:r>
            <a:rPr lang="en-US" noProof="0" dirty="0"/>
            <a:t>Written press media</a:t>
          </a:r>
        </a:p>
      </dgm:t>
    </dgm:pt>
    <dgm:pt modelId="{B3B28B06-7355-45F9-80C5-C1DA272D0517}" type="parTrans" cxnId="{60F0A986-6581-4C22-AB3F-BE8F0244FBC5}">
      <dgm:prSet/>
      <dgm:spPr/>
      <dgm:t>
        <a:bodyPr/>
        <a:lstStyle/>
        <a:p>
          <a:endParaRPr lang="en-GB"/>
        </a:p>
      </dgm:t>
    </dgm:pt>
    <dgm:pt modelId="{9CDBC02F-8CA2-4CDE-BFC6-5CB0D830B6D3}" type="sibTrans" cxnId="{60F0A986-6581-4C22-AB3F-BE8F0244FBC5}">
      <dgm:prSet/>
      <dgm:spPr>
        <a:solidFill>
          <a:srgbClr val="FF6600"/>
        </a:solidFill>
      </dgm:spPr>
      <dgm:t>
        <a:bodyPr/>
        <a:lstStyle/>
        <a:p>
          <a:endParaRPr lang="en-US" noProof="0" dirty="0"/>
        </a:p>
      </dgm:t>
    </dgm:pt>
    <dgm:pt modelId="{60BC750E-30CA-4229-B6C3-F68EC514CD74}">
      <dgm:prSet phldrT="[Tekst]"/>
      <dgm:spPr/>
      <dgm:t>
        <a:bodyPr/>
        <a:lstStyle/>
        <a:p>
          <a:r>
            <a:rPr lang="en-US" noProof="0" dirty="0"/>
            <a:t>Dissemination of research findings</a:t>
          </a:r>
        </a:p>
      </dgm:t>
    </dgm:pt>
    <dgm:pt modelId="{138893D2-411F-4F1B-AC49-0D4DA6F487AA}" type="parTrans" cxnId="{87CD5EDB-8221-48C6-AF76-F730B51A48E0}">
      <dgm:prSet/>
      <dgm:spPr/>
      <dgm:t>
        <a:bodyPr/>
        <a:lstStyle/>
        <a:p>
          <a:endParaRPr lang="en-GB"/>
        </a:p>
      </dgm:t>
    </dgm:pt>
    <dgm:pt modelId="{FD329479-E4ED-4946-99D0-B76233E5B9E9}" type="sibTrans" cxnId="{87CD5EDB-8221-48C6-AF76-F730B51A48E0}">
      <dgm:prSet/>
      <dgm:spPr/>
      <dgm:t>
        <a:bodyPr/>
        <a:lstStyle/>
        <a:p>
          <a:endParaRPr lang="en-GB"/>
        </a:p>
      </dgm:t>
    </dgm:pt>
    <dgm:pt modelId="{D767F742-ED4C-4304-B5CC-204504ACEDA7}">
      <dgm:prSet phldrT="[Tekst]"/>
      <dgm:spPr/>
      <dgm:t>
        <a:bodyPr/>
        <a:lstStyle/>
        <a:p>
          <a:r>
            <a:rPr lang="en-US" noProof="0" dirty="0"/>
            <a:t>Scholars explaining complex phenomena</a:t>
          </a:r>
        </a:p>
      </dgm:t>
    </dgm:pt>
    <dgm:pt modelId="{BEBD8286-96AA-4CBE-A650-48C8E3F05E74}" type="parTrans" cxnId="{17989DA4-66D1-4D51-AD2E-112E019E7F98}">
      <dgm:prSet/>
      <dgm:spPr/>
      <dgm:t>
        <a:bodyPr/>
        <a:lstStyle/>
        <a:p>
          <a:endParaRPr lang="en-GB"/>
        </a:p>
      </dgm:t>
    </dgm:pt>
    <dgm:pt modelId="{71CC7611-8F2F-47E7-B608-AB870A364831}" type="sibTrans" cxnId="{17989DA4-66D1-4D51-AD2E-112E019E7F98}">
      <dgm:prSet/>
      <dgm:spPr/>
      <dgm:t>
        <a:bodyPr/>
        <a:lstStyle/>
        <a:p>
          <a:endParaRPr lang="en-GB"/>
        </a:p>
      </dgm:t>
    </dgm:pt>
    <dgm:pt modelId="{881B7BC2-98EF-4515-9E3F-56D8FC34AAB0}">
      <dgm:prSet phldrT="[Tekst]"/>
      <dgm:spPr/>
      <dgm:t>
        <a:bodyPr/>
        <a:lstStyle/>
        <a:p>
          <a:r>
            <a:rPr lang="en-US" noProof="0" dirty="0"/>
            <a:t>SIUR</a:t>
          </a:r>
        </a:p>
      </dgm:t>
    </dgm:pt>
    <dgm:pt modelId="{7CED63BE-BB12-4041-8D19-6C21601DBDB6}" type="parTrans" cxnId="{298B042C-62E8-4D46-9277-567FED8F6395}">
      <dgm:prSet/>
      <dgm:spPr/>
      <dgm:t>
        <a:bodyPr/>
        <a:lstStyle/>
        <a:p>
          <a:endParaRPr lang="en-GB"/>
        </a:p>
      </dgm:t>
    </dgm:pt>
    <dgm:pt modelId="{9471E968-FBB9-435A-99D6-6FD47ECEB5AD}" type="sibTrans" cxnId="{298B042C-62E8-4D46-9277-567FED8F6395}">
      <dgm:prSet/>
      <dgm:spPr/>
      <dgm:t>
        <a:bodyPr/>
        <a:lstStyle/>
        <a:p>
          <a:endParaRPr lang="en-GB"/>
        </a:p>
      </dgm:t>
    </dgm:pt>
    <dgm:pt modelId="{7BCD9976-3341-4156-95B3-86A2178212A5}">
      <dgm:prSet phldrT="[Tekst]"/>
      <dgm:spPr/>
      <dgm:t>
        <a:bodyPr/>
        <a:lstStyle/>
        <a:p>
          <a:r>
            <a:rPr lang="en-US" noProof="0" dirty="0"/>
            <a:t>Democratization of science</a:t>
          </a:r>
        </a:p>
      </dgm:t>
    </dgm:pt>
    <dgm:pt modelId="{236154FC-3F12-4F65-9B28-0FBDF7A70CBF}" type="parTrans" cxnId="{A5741B79-B7EF-4346-B59D-3128A7C48298}">
      <dgm:prSet/>
      <dgm:spPr/>
      <dgm:t>
        <a:bodyPr/>
        <a:lstStyle/>
        <a:p>
          <a:endParaRPr lang="en-GB"/>
        </a:p>
      </dgm:t>
    </dgm:pt>
    <dgm:pt modelId="{D77A9D45-622F-4DD5-8C8F-B6DE5EAFCF60}" type="sibTrans" cxnId="{A5741B79-B7EF-4346-B59D-3128A7C48298}">
      <dgm:prSet/>
      <dgm:spPr/>
      <dgm:t>
        <a:bodyPr/>
        <a:lstStyle/>
        <a:p>
          <a:endParaRPr lang="en-GB"/>
        </a:p>
      </dgm:t>
    </dgm:pt>
    <dgm:pt modelId="{11E40B43-BBB7-4AD8-92F3-67116DD19043}">
      <dgm:prSet phldrT="[Tekst]"/>
      <dgm:spPr/>
      <dgm:t>
        <a:bodyPr/>
        <a:lstStyle/>
        <a:p>
          <a:r>
            <a:rPr lang="en-US" noProof="0" dirty="0"/>
            <a:t>Advancing PUS</a:t>
          </a:r>
        </a:p>
      </dgm:t>
    </dgm:pt>
    <dgm:pt modelId="{1F51CE43-62FA-46DA-92C6-09D6E6424B90}" type="parTrans" cxnId="{BB4FF5AC-6482-4511-840B-CF161076CCF3}">
      <dgm:prSet/>
      <dgm:spPr/>
      <dgm:t>
        <a:bodyPr/>
        <a:lstStyle/>
        <a:p>
          <a:endParaRPr lang="en-GB"/>
        </a:p>
      </dgm:t>
    </dgm:pt>
    <dgm:pt modelId="{BEE0F22E-11A2-4CFB-B3D2-BDDC75E93887}" type="sibTrans" cxnId="{BB4FF5AC-6482-4511-840B-CF161076CCF3}">
      <dgm:prSet/>
      <dgm:spPr/>
      <dgm:t>
        <a:bodyPr/>
        <a:lstStyle/>
        <a:p>
          <a:endParaRPr lang="en-GB"/>
        </a:p>
      </dgm:t>
    </dgm:pt>
    <dgm:pt modelId="{64C0678D-0557-42D4-B079-8718F5B5BC78}" type="pres">
      <dgm:prSet presAssocID="{21BE54ED-D832-49F6-B2BF-5492051D9626}" presName="Name0" presStyleCnt="0">
        <dgm:presLayoutVars>
          <dgm:dir/>
          <dgm:animLvl val="lvl"/>
          <dgm:resizeHandles val="exact"/>
        </dgm:presLayoutVars>
      </dgm:prSet>
      <dgm:spPr/>
    </dgm:pt>
    <dgm:pt modelId="{3A5C3E6F-17DF-4CB7-A566-668DD650D87D}" type="pres">
      <dgm:prSet presAssocID="{21BE54ED-D832-49F6-B2BF-5492051D9626}" presName="tSp" presStyleCnt="0"/>
      <dgm:spPr/>
    </dgm:pt>
    <dgm:pt modelId="{61E93FFA-4F18-4655-B831-0A8C352F5F97}" type="pres">
      <dgm:prSet presAssocID="{21BE54ED-D832-49F6-B2BF-5492051D9626}" presName="bSp" presStyleCnt="0"/>
      <dgm:spPr/>
    </dgm:pt>
    <dgm:pt modelId="{B7F6E44B-F28A-40B2-AB3F-5CBE5EE523B6}" type="pres">
      <dgm:prSet presAssocID="{21BE54ED-D832-49F6-B2BF-5492051D9626}" presName="process" presStyleCnt="0"/>
      <dgm:spPr/>
    </dgm:pt>
    <dgm:pt modelId="{57D139EC-0C78-4DBC-9D9A-65ACE3B8B0FF}" type="pres">
      <dgm:prSet presAssocID="{56F94976-AA46-4108-9D62-F6490229C8CD}" presName="composite1" presStyleCnt="0"/>
      <dgm:spPr/>
    </dgm:pt>
    <dgm:pt modelId="{7ED47D86-3B59-4A72-A626-66EF3BE5040B}" type="pres">
      <dgm:prSet presAssocID="{56F94976-AA46-4108-9D62-F6490229C8CD}" presName="dummyNode1" presStyleLbl="node1" presStyleIdx="0" presStyleCnt="3"/>
      <dgm:spPr/>
    </dgm:pt>
    <dgm:pt modelId="{D74E436D-594D-4D9A-B585-E70953883067}" type="pres">
      <dgm:prSet presAssocID="{56F94976-AA46-4108-9D62-F6490229C8CD}" presName="childNode1" presStyleLbl="bgAcc1" presStyleIdx="0" presStyleCnt="3">
        <dgm:presLayoutVars>
          <dgm:bulletEnabled val="1"/>
        </dgm:presLayoutVars>
      </dgm:prSet>
      <dgm:spPr/>
    </dgm:pt>
    <dgm:pt modelId="{E836A9D4-AE27-4A1A-804A-9D2F6E05E324}" type="pres">
      <dgm:prSet presAssocID="{56F94976-AA46-4108-9D62-F6490229C8CD}" presName="childNode1tx" presStyleLbl="bgAcc1" presStyleIdx="0" presStyleCnt="3">
        <dgm:presLayoutVars>
          <dgm:bulletEnabled val="1"/>
        </dgm:presLayoutVars>
      </dgm:prSet>
      <dgm:spPr/>
    </dgm:pt>
    <dgm:pt modelId="{9C43EE6B-CA9E-4DC6-A213-A6295D0EEF4E}" type="pres">
      <dgm:prSet presAssocID="{56F94976-AA46-4108-9D62-F6490229C8CD}" presName="parentNode1" presStyleLbl="node1" presStyleIdx="0" presStyleCnt="3">
        <dgm:presLayoutVars>
          <dgm:chMax val="1"/>
          <dgm:bulletEnabled val="1"/>
        </dgm:presLayoutVars>
      </dgm:prSet>
      <dgm:spPr/>
    </dgm:pt>
    <dgm:pt modelId="{D9683FB5-A1B5-441F-97B6-F046D8677C0A}" type="pres">
      <dgm:prSet presAssocID="{56F94976-AA46-4108-9D62-F6490229C8CD}" presName="connSite1" presStyleCnt="0"/>
      <dgm:spPr/>
    </dgm:pt>
    <dgm:pt modelId="{2B6F8FAA-9630-4462-B6B8-A63384AA7B08}" type="pres">
      <dgm:prSet presAssocID="{C3AEB319-272D-434B-B6AF-1F7BD7262A53}" presName="Name9" presStyleLbl="sibTrans2D1" presStyleIdx="0" presStyleCnt="2"/>
      <dgm:spPr/>
    </dgm:pt>
    <dgm:pt modelId="{9BB08675-9BEE-4D70-846B-959898BD1D2D}" type="pres">
      <dgm:prSet presAssocID="{896D3E6A-7704-4B33-9388-C68DC70AA0C0}" presName="composite2" presStyleCnt="0"/>
      <dgm:spPr/>
    </dgm:pt>
    <dgm:pt modelId="{F8C42352-F708-4E59-A14C-2101297B4D8D}" type="pres">
      <dgm:prSet presAssocID="{896D3E6A-7704-4B33-9388-C68DC70AA0C0}" presName="dummyNode2" presStyleLbl="node1" presStyleIdx="0" presStyleCnt="3"/>
      <dgm:spPr/>
    </dgm:pt>
    <dgm:pt modelId="{57D52B98-9A9E-48D4-9664-A54E659A9EBC}" type="pres">
      <dgm:prSet presAssocID="{896D3E6A-7704-4B33-9388-C68DC70AA0C0}" presName="childNode2" presStyleLbl="bgAcc1" presStyleIdx="1" presStyleCnt="3">
        <dgm:presLayoutVars>
          <dgm:bulletEnabled val="1"/>
        </dgm:presLayoutVars>
      </dgm:prSet>
      <dgm:spPr/>
    </dgm:pt>
    <dgm:pt modelId="{9E22CE77-E503-4212-AAD2-036FBA9BE544}" type="pres">
      <dgm:prSet presAssocID="{896D3E6A-7704-4B33-9388-C68DC70AA0C0}" presName="childNode2tx" presStyleLbl="bgAcc1" presStyleIdx="1" presStyleCnt="3">
        <dgm:presLayoutVars>
          <dgm:bulletEnabled val="1"/>
        </dgm:presLayoutVars>
      </dgm:prSet>
      <dgm:spPr/>
    </dgm:pt>
    <dgm:pt modelId="{7D931FBA-4EF0-4675-800E-8195FC601BB5}" type="pres">
      <dgm:prSet presAssocID="{896D3E6A-7704-4B33-9388-C68DC70AA0C0}" presName="parentNode2" presStyleLbl="node1" presStyleIdx="1" presStyleCnt="3">
        <dgm:presLayoutVars>
          <dgm:chMax val="0"/>
          <dgm:bulletEnabled val="1"/>
        </dgm:presLayoutVars>
      </dgm:prSet>
      <dgm:spPr/>
    </dgm:pt>
    <dgm:pt modelId="{79089108-8997-4419-9FA6-BFCAA5906151}" type="pres">
      <dgm:prSet presAssocID="{896D3E6A-7704-4B33-9388-C68DC70AA0C0}" presName="connSite2" presStyleCnt="0"/>
      <dgm:spPr/>
    </dgm:pt>
    <dgm:pt modelId="{C854B7B7-2290-412A-AB28-0589532D2303}" type="pres">
      <dgm:prSet presAssocID="{9CDBC02F-8CA2-4CDE-BFC6-5CB0D830B6D3}" presName="Name18" presStyleLbl="sibTrans2D1" presStyleIdx="1" presStyleCnt="2"/>
      <dgm:spPr/>
    </dgm:pt>
    <dgm:pt modelId="{D6592CAF-9794-4858-9D06-54A0EA634552}" type="pres">
      <dgm:prSet presAssocID="{881B7BC2-98EF-4515-9E3F-56D8FC34AAB0}" presName="composite1" presStyleCnt="0"/>
      <dgm:spPr/>
    </dgm:pt>
    <dgm:pt modelId="{63D27BC8-F192-49DD-BB71-8B28620F4B85}" type="pres">
      <dgm:prSet presAssocID="{881B7BC2-98EF-4515-9E3F-56D8FC34AAB0}" presName="dummyNode1" presStyleLbl="node1" presStyleIdx="1" presStyleCnt="3"/>
      <dgm:spPr/>
    </dgm:pt>
    <dgm:pt modelId="{4D0ABADB-E35B-46EC-BCFE-08171DBC30A2}" type="pres">
      <dgm:prSet presAssocID="{881B7BC2-98EF-4515-9E3F-56D8FC34AAB0}" presName="childNode1" presStyleLbl="bgAcc1" presStyleIdx="2" presStyleCnt="3">
        <dgm:presLayoutVars>
          <dgm:bulletEnabled val="1"/>
        </dgm:presLayoutVars>
      </dgm:prSet>
      <dgm:spPr/>
    </dgm:pt>
    <dgm:pt modelId="{9FFF2475-8223-494E-83E1-4211BA2754E5}" type="pres">
      <dgm:prSet presAssocID="{881B7BC2-98EF-4515-9E3F-56D8FC34AAB0}" presName="childNode1tx" presStyleLbl="bgAcc1" presStyleIdx="2" presStyleCnt="3">
        <dgm:presLayoutVars>
          <dgm:bulletEnabled val="1"/>
        </dgm:presLayoutVars>
      </dgm:prSet>
      <dgm:spPr/>
    </dgm:pt>
    <dgm:pt modelId="{651AD167-956A-4FF3-AA9A-EF5B5764CDC4}" type="pres">
      <dgm:prSet presAssocID="{881B7BC2-98EF-4515-9E3F-56D8FC34AAB0}" presName="parentNode1" presStyleLbl="node1" presStyleIdx="2" presStyleCnt="3">
        <dgm:presLayoutVars>
          <dgm:chMax val="1"/>
          <dgm:bulletEnabled val="1"/>
        </dgm:presLayoutVars>
      </dgm:prSet>
      <dgm:spPr/>
    </dgm:pt>
    <dgm:pt modelId="{E5570749-198B-4786-ABE7-6D78EACC9E98}" type="pres">
      <dgm:prSet presAssocID="{881B7BC2-98EF-4515-9E3F-56D8FC34AAB0}" presName="connSite1" presStyleCnt="0"/>
      <dgm:spPr/>
    </dgm:pt>
  </dgm:ptLst>
  <dgm:cxnLst>
    <dgm:cxn modelId="{4676DF03-EE68-4395-851D-902AE78CFE0D}" type="presOf" srcId="{21BE54ED-D832-49F6-B2BF-5492051D9626}" destId="{64C0678D-0557-42D4-B079-8718F5B5BC78}" srcOrd="0" destOrd="0" presId="urn:microsoft.com/office/officeart/2005/8/layout/hProcess4"/>
    <dgm:cxn modelId="{8F6BD90D-64FD-41F3-80B0-D7B72E11DE2B}" type="presOf" srcId="{E2BFA6E6-91C2-4DFF-9AE9-8AEDCBB0FB77}" destId="{E836A9D4-AE27-4A1A-804A-9D2F6E05E324}" srcOrd="1" destOrd="1" presId="urn:microsoft.com/office/officeart/2005/8/layout/hProcess4"/>
    <dgm:cxn modelId="{D4322110-148C-4F3A-873F-9B556DBA569C}" type="presOf" srcId="{3802ABB3-3595-457E-BC2D-8638FD72346D}" destId="{E836A9D4-AE27-4A1A-804A-9D2F6E05E324}" srcOrd="1" destOrd="0" presId="urn:microsoft.com/office/officeart/2005/8/layout/hProcess4"/>
    <dgm:cxn modelId="{298B042C-62E8-4D46-9277-567FED8F6395}" srcId="{21BE54ED-D832-49F6-B2BF-5492051D9626}" destId="{881B7BC2-98EF-4515-9E3F-56D8FC34AAB0}" srcOrd="2" destOrd="0" parTransId="{7CED63BE-BB12-4041-8D19-6C21601DBDB6}" sibTransId="{9471E968-FBB9-435A-99D6-6FD47ECEB5AD}"/>
    <dgm:cxn modelId="{22AA1C38-FBB2-47F5-80C9-990639890CAE}" type="presOf" srcId="{896D3E6A-7704-4B33-9388-C68DC70AA0C0}" destId="{7D931FBA-4EF0-4675-800E-8195FC601BB5}" srcOrd="0" destOrd="0" presId="urn:microsoft.com/office/officeart/2005/8/layout/hProcess4"/>
    <dgm:cxn modelId="{60891040-F1C6-47F4-8D62-D212E289FF96}" type="presOf" srcId="{60BC750E-30CA-4229-B6C3-F68EC514CD74}" destId="{57D52B98-9A9E-48D4-9664-A54E659A9EBC}" srcOrd="0" destOrd="0" presId="urn:microsoft.com/office/officeart/2005/8/layout/hProcess4"/>
    <dgm:cxn modelId="{2DA6FA42-4372-4F74-8290-DD09E53EDBCB}" type="presOf" srcId="{7BCD9976-3341-4156-95B3-86A2178212A5}" destId="{4D0ABADB-E35B-46EC-BCFE-08171DBC30A2}" srcOrd="0" destOrd="0" presId="urn:microsoft.com/office/officeart/2005/8/layout/hProcess4"/>
    <dgm:cxn modelId="{2B8E436B-D242-4507-92A3-2C704FB8F2E5}" type="presOf" srcId="{3802ABB3-3595-457E-BC2D-8638FD72346D}" destId="{D74E436D-594D-4D9A-B585-E70953883067}" srcOrd="0" destOrd="0" presId="urn:microsoft.com/office/officeart/2005/8/layout/hProcess4"/>
    <dgm:cxn modelId="{CDBB4454-6B05-4C1A-AC58-66D14F24E643}" type="presOf" srcId="{C3AEB319-272D-434B-B6AF-1F7BD7262A53}" destId="{2B6F8FAA-9630-4462-B6B8-A63384AA7B08}" srcOrd="0" destOrd="0" presId="urn:microsoft.com/office/officeart/2005/8/layout/hProcess4"/>
    <dgm:cxn modelId="{04531776-8D31-4ACD-AEB2-3D90E7AE555D}" srcId="{56F94976-AA46-4108-9D62-F6490229C8CD}" destId="{3802ABB3-3595-457E-BC2D-8638FD72346D}" srcOrd="0" destOrd="0" parTransId="{266B4A86-D1FF-477D-9B76-6717D790DBDF}" sibTransId="{894A92F8-BD72-47A0-BACA-DF71053B0A60}"/>
    <dgm:cxn modelId="{A5741B79-B7EF-4346-B59D-3128A7C48298}" srcId="{881B7BC2-98EF-4515-9E3F-56D8FC34AAB0}" destId="{7BCD9976-3341-4156-95B3-86A2178212A5}" srcOrd="0" destOrd="0" parTransId="{236154FC-3F12-4F65-9B28-0FBDF7A70CBF}" sibTransId="{D77A9D45-622F-4DD5-8C8F-B6DE5EAFCF60}"/>
    <dgm:cxn modelId="{AF44617E-047C-4466-837A-8262E094353B}" type="presOf" srcId="{60BC750E-30CA-4229-B6C3-F68EC514CD74}" destId="{9E22CE77-E503-4212-AAD2-036FBA9BE544}" srcOrd="1" destOrd="0" presId="urn:microsoft.com/office/officeart/2005/8/layout/hProcess4"/>
    <dgm:cxn modelId="{1E3F8A82-5081-46C3-9FCC-300E65B80EEC}" type="presOf" srcId="{881B7BC2-98EF-4515-9E3F-56D8FC34AAB0}" destId="{651AD167-956A-4FF3-AA9A-EF5B5764CDC4}" srcOrd="0" destOrd="0" presId="urn:microsoft.com/office/officeart/2005/8/layout/hProcess4"/>
    <dgm:cxn modelId="{60F0A986-6581-4C22-AB3F-BE8F0244FBC5}" srcId="{21BE54ED-D832-49F6-B2BF-5492051D9626}" destId="{896D3E6A-7704-4B33-9388-C68DC70AA0C0}" srcOrd="1" destOrd="0" parTransId="{B3B28B06-7355-45F9-80C5-C1DA272D0517}" sibTransId="{9CDBC02F-8CA2-4CDE-BFC6-5CB0D830B6D3}"/>
    <dgm:cxn modelId="{918EFC95-EC44-4C29-8F0E-79B26FA18E7E}" type="presOf" srcId="{D767F742-ED4C-4304-B5CC-204504ACEDA7}" destId="{57D52B98-9A9E-48D4-9664-A54E659A9EBC}" srcOrd="0" destOrd="1" presId="urn:microsoft.com/office/officeart/2005/8/layout/hProcess4"/>
    <dgm:cxn modelId="{3E6B029C-2D0E-4D45-A18D-91306B29CE99}" type="presOf" srcId="{56F94976-AA46-4108-9D62-F6490229C8CD}" destId="{9C43EE6B-CA9E-4DC6-A213-A6295D0EEF4E}" srcOrd="0" destOrd="0" presId="urn:microsoft.com/office/officeart/2005/8/layout/hProcess4"/>
    <dgm:cxn modelId="{C784D0A2-E0BD-4973-9EF9-15A66002E140}" type="presOf" srcId="{D767F742-ED4C-4304-B5CC-204504ACEDA7}" destId="{9E22CE77-E503-4212-AAD2-036FBA9BE544}" srcOrd="1" destOrd="1" presId="urn:microsoft.com/office/officeart/2005/8/layout/hProcess4"/>
    <dgm:cxn modelId="{17989DA4-66D1-4D51-AD2E-112E019E7F98}" srcId="{896D3E6A-7704-4B33-9388-C68DC70AA0C0}" destId="{D767F742-ED4C-4304-B5CC-204504ACEDA7}" srcOrd="1" destOrd="0" parTransId="{BEBD8286-96AA-4CBE-A650-48C8E3F05E74}" sibTransId="{71CC7611-8F2F-47E7-B608-AB870A364831}"/>
    <dgm:cxn modelId="{BB4FF5AC-6482-4511-840B-CF161076CCF3}" srcId="{881B7BC2-98EF-4515-9E3F-56D8FC34AAB0}" destId="{11E40B43-BBB7-4AD8-92F3-67116DD19043}" srcOrd="1" destOrd="0" parTransId="{1F51CE43-62FA-46DA-92C6-09D6E6424B90}" sibTransId="{BEE0F22E-11A2-4CFB-B3D2-BDDC75E93887}"/>
    <dgm:cxn modelId="{4ACEB8B0-66C4-417E-9CA0-0B79F6F2423C}" type="presOf" srcId="{7BCD9976-3341-4156-95B3-86A2178212A5}" destId="{9FFF2475-8223-494E-83E1-4211BA2754E5}" srcOrd="1" destOrd="0" presId="urn:microsoft.com/office/officeart/2005/8/layout/hProcess4"/>
    <dgm:cxn modelId="{18CF3BB2-7E4E-4022-A6C9-38861F882BF5}" type="presOf" srcId="{11E40B43-BBB7-4AD8-92F3-67116DD19043}" destId="{4D0ABADB-E35B-46EC-BCFE-08171DBC30A2}" srcOrd="0" destOrd="1" presId="urn:microsoft.com/office/officeart/2005/8/layout/hProcess4"/>
    <dgm:cxn modelId="{B2C83BD6-7832-4638-9B76-3A9AEC6F2D57}" type="presOf" srcId="{9CDBC02F-8CA2-4CDE-BFC6-5CB0D830B6D3}" destId="{C854B7B7-2290-412A-AB28-0589532D2303}" srcOrd="0" destOrd="0" presId="urn:microsoft.com/office/officeart/2005/8/layout/hProcess4"/>
    <dgm:cxn modelId="{807D4ED8-73CB-4206-8370-B1F0E4E66016}" type="presOf" srcId="{E2BFA6E6-91C2-4DFF-9AE9-8AEDCBB0FB77}" destId="{D74E436D-594D-4D9A-B585-E70953883067}" srcOrd="0" destOrd="1" presId="urn:microsoft.com/office/officeart/2005/8/layout/hProcess4"/>
    <dgm:cxn modelId="{68988FDA-487A-4170-AA6E-190EBC2BB8ED}" srcId="{56F94976-AA46-4108-9D62-F6490229C8CD}" destId="{E2BFA6E6-91C2-4DFF-9AE9-8AEDCBB0FB77}" srcOrd="1" destOrd="0" parTransId="{B803BBFF-568F-4E60-A79A-10219FEA2B0E}" sibTransId="{AE5FCE45-CEC2-429C-A3EB-87ECAFBC9E63}"/>
    <dgm:cxn modelId="{87CD5EDB-8221-48C6-AF76-F730B51A48E0}" srcId="{896D3E6A-7704-4B33-9388-C68DC70AA0C0}" destId="{60BC750E-30CA-4229-B6C3-F68EC514CD74}" srcOrd="0" destOrd="0" parTransId="{138893D2-411F-4F1B-AC49-0D4DA6F487AA}" sibTransId="{FD329479-E4ED-4946-99D0-B76233E5B9E9}"/>
    <dgm:cxn modelId="{822941F0-AE6C-4D94-A7D7-A84FA7710FCF}" type="presOf" srcId="{11E40B43-BBB7-4AD8-92F3-67116DD19043}" destId="{9FFF2475-8223-494E-83E1-4211BA2754E5}" srcOrd="1" destOrd="1" presId="urn:microsoft.com/office/officeart/2005/8/layout/hProcess4"/>
    <dgm:cxn modelId="{098815F9-8EAD-4AA7-9CF0-AA5298A1B945}" srcId="{21BE54ED-D832-49F6-B2BF-5492051D9626}" destId="{56F94976-AA46-4108-9D62-F6490229C8CD}" srcOrd="0" destOrd="0" parTransId="{D094ACCB-834E-4FC0-BAE6-F1F971FB3AC6}" sibTransId="{C3AEB319-272D-434B-B6AF-1F7BD7262A53}"/>
    <dgm:cxn modelId="{7A40A35A-AF68-4469-AD41-3F7986D047FB}" type="presParOf" srcId="{64C0678D-0557-42D4-B079-8718F5B5BC78}" destId="{3A5C3E6F-17DF-4CB7-A566-668DD650D87D}" srcOrd="0" destOrd="0" presId="urn:microsoft.com/office/officeart/2005/8/layout/hProcess4"/>
    <dgm:cxn modelId="{E01D33A7-2EF6-476C-B1C5-6ECC0603FB92}" type="presParOf" srcId="{64C0678D-0557-42D4-B079-8718F5B5BC78}" destId="{61E93FFA-4F18-4655-B831-0A8C352F5F97}" srcOrd="1" destOrd="0" presId="urn:microsoft.com/office/officeart/2005/8/layout/hProcess4"/>
    <dgm:cxn modelId="{BEC86A44-7A10-4F9C-86F1-104A6022007F}" type="presParOf" srcId="{64C0678D-0557-42D4-B079-8718F5B5BC78}" destId="{B7F6E44B-F28A-40B2-AB3F-5CBE5EE523B6}" srcOrd="2" destOrd="0" presId="urn:microsoft.com/office/officeart/2005/8/layout/hProcess4"/>
    <dgm:cxn modelId="{BE8E0B95-57E7-45DF-ADFB-ACF6E5961B10}" type="presParOf" srcId="{B7F6E44B-F28A-40B2-AB3F-5CBE5EE523B6}" destId="{57D139EC-0C78-4DBC-9D9A-65ACE3B8B0FF}" srcOrd="0" destOrd="0" presId="urn:microsoft.com/office/officeart/2005/8/layout/hProcess4"/>
    <dgm:cxn modelId="{94FBF2E7-B702-4A60-A9B3-EB6C05AE5E02}" type="presParOf" srcId="{57D139EC-0C78-4DBC-9D9A-65ACE3B8B0FF}" destId="{7ED47D86-3B59-4A72-A626-66EF3BE5040B}" srcOrd="0" destOrd="0" presId="urn:microsoft.com/office/officeart/2005/8/layout/hProcess4"/>
    <dgm:cxn modelId="{CCB66DC1-6B2F-4799-B88E-B7FF99B9A1A0}" type="presParOf" srcId="{57D139EC-0C78-4DBC-9D9A-65ACE3B8B0FF}" destId="{D74E436D-594D-4D9A-B585-E70953883067}" srcOrd="1" destOrd="0" presId="urn:microsoft.com/office/officeart/2005/8/layout/hProcess4"/>
    <dgm:cxn modelId="{789B1877-36E5-4B9F-8203-302B0C91984B}" type="presParOf" srcId="{57D139EC-0C78-4DBC-9D9A-65ACE3B8B0FF}" destId="{E836A9D4-AE27-4A1A-804A-9D2F6E05E324}" srcOrd="2" destOrd="0" presId="urn:microsoft.com/office/officeart/2005/8/layout/hProcess4"/>
    <dgm:cxn modelId="{0C3AD0A3-0558-4799-B141-E3E59ADB78D5}" type="presParOf" srcId="{57D139EC-0C78-4DBC-9D9A-65ACE3B8B0FF}" destId="{9C43EE6B-CA9E-4DC6-A213-A6295D0EEF4E}" srcOrd="3" destOrd="0" presId="urn:microsoft.com/office/officeart/2005/8/layout/hProcess4"/>
    <dgm:cxn modelId="{2FE70FA8-2FBE-4520-A349-79A8A34C8078}" type="presParOf" srcId="{57D139EC-0C78-4DBC-9D9A-65ACE3B8B0FF}" destId="{D9683FB5-A1B5-441F-97B6-F046D8677C0A}" srcOrd="4" destOrd="0" presId="urn:microsoft.com/office/officeart/2005/8/layout/hProcess4"/>
    <dgm:cxn modelId="{2043E066-CC7A-439F-9DC3-C858472966FD}" type="presParOf" srcId="{B7F6E44B-F28A-40B2-AB3F-5CBE5EE523B6}" destId="{2B6F8FAA-9630-4462-B6B8-A63384AA7B08}" srcOrd="1" destOrd="0" presId="urn:microsoft.com/office/officeart/2005/8/layout/hProcess4"/>
    <dgm:cxn modelId="{D100CC57-18E9-4219-B138-F88E01B33576}" type="presParOf" srcId="{B7F6E44B-F28A-40B2-AB3F-5CBE5EE523B6}" destId="{9BB08675-9BEE-4D70-846B-959898BD1D2D}" srcOrd="2" destOrd="0" presId="urn:microsoft.com/office/officeart/2005/8/layout/hProcess4"/>
    <dgm:cxn modelId="{DA07C10B-F7A0-43EB-85E6-5B206AEF709D}" type="presParOf" srcId="{9BB08675-9BEE-4D70-846B-959898BD1D2D}" destId="{F8C42352-F708-4E59-A14C-2101297B4D8D}" srcOrd="0" destOrd="0" presId="urn:microsoft.com/office/officeart/2005/8/layout/hProcess4"/>
    <dgm:cxn modelId="{C7544340-8C18-4EE0-8C88-C470FB465854}" type="presParOf" srcId="{9BB08675-9BEE-4D70-846B-959898BD1D2D}" destId="{57D52B98-9A9E-48D4-9664-A54E659A9EBC}" srcOrd="1" destOrd="0" presId="urn:microsoft.com/office/officeart/2005/8/layout/hProcess4"/>
    <dgm:cxn modelId="{F8D009B7-C159-4388-859E-CAF6843F4B92}" type="presParOf" srcId="{9BB08675-9BEE-4D70-846B-959898BD1D2D}" destId="{9E22CE77-E503-4212-AAD2-036FBA9BE544}" srcOrd="2" destOrd="0" presId="urn:microsoft.com/office/officeart/2005/8/layout/hProcess4"/>
    <dgm:cxn modelId="{C568B12C-583F-4CA2-8826-B68A0137B9EF}" type="presParOf" srcId="{9BB08675-9BEE-4D70-846B-959898BD1D2D}" destId="{7D931FBA-4EF0-4675-800E-8195FC601BB5}" srcOrd="3" destOrd="0" presId="urn:microsoft.com/office/officeart/2005/8/layout/hProcess4"/>
    <dgm:cxn modelId="{CD25BEA4-D2F9-4BF7-AC0C-FDB927693311}" type="presParOf" srcId="{9BB08675-9BEE-4D70-846B-959898BD1D2D}" destId="{79089108-8997-4419-9FA6-BFCAA5906151}" srcOrd="4" destOrd="0" presId="urn:microsoft.com/office/officeart/2005/8/layout/hProcess4"/>
    <dgm:cxn modelId="{4E9B2A39-F3A9-4338-B59E-FA6F1F8F1DE4}" type="presParOf" srcId="{B7F6E44B-F28A-40B2-AB3F-5CBE5EE523B6}" destId="{C854B7B7-2290-412A-AB28-0589532D2303}" srcOrd="3" destOrd="0" presId="urn:microsoft.com/office/officeart/2005/8/layout/hProcess4"/>
    <dgm:cxn modelId="{5171CF47-B635-401F-B1DB-E1D440872E12}" type="presParOf" srcId="{B7F6E44B-F28A-40B2-AB3F-5CBE5EE523B6}" destId="{D6592CAF-9794-4858-9D06-54A0EA634552}" srcOrd="4" destOrd="0" presId="urn:microsoft.com/office/officeart/2005/8/layout/hProcess4"/>
    <dgm:cxn modelId="{8B90DC92-0359-447E-9F30-2A6BF8EF85B6}" type="presParOf" srcId="{D6592CAF-9794-4858-9D06-54A0EA634552}" destId="{63D27BC8-F192-49DD-BB71-8B28620F4B85}" srcOrd="0" destOrd="0" presId="urn:microsoft.com/office/officeart/2005/8/layout/hProcess4"/>
    <dgm:cxn modelId="{C6802E98-E016-40D5-885B-1495FDD9951C}" type="presParOf" srcId="{D6592CAF-9794-4858-9D06-54A0EA634552}" destId="{4D0ABADB-E35B-46EC-BCFE-08171DBC30A2}" srcOrd="1" destOrd="0" presId="urn:microsoft.com/office/officeart/2005/8/layout/hProcess4"/>
    <dgm:cxn modelId="{525CB5E3-CB21-496E-9B07-6AB1D5CE0CA9}" type="presParOf" srcId="{D6592CAF-9794-4858-9D06-54A0EA634552}" destId="{9FFF2475-8223-494E-83E1-4211BA2754E5}" srcOrd="2" destOrd="0" presId="urn:microsoft.com/office/officeart/2005/8/layout/hProcess4"/>
    <dgm:cxn modelId="{E7A47851-A835-4D8A-8C79-1A38006501F9}" type="presParOf" srcId="{D6592CAF-9794-4858-9D06-54A0EA634552}" destId="{651AD167-956A-4FF3-AA9A-EF5B5764CDC4}" srcOrd="3" destOrd="0" presId="urn:microsoft.com/office/officeart/2005/8/layout/hProcess4"/>
    <dgm:cxn modelId="{ED35789D-7CBB-48B3-8967-CE3CB454820D}" type="presParOf" srcId="{D6592CAF-9794-4858-9D06-54A0EA634552}" destId="{E5570749-198B-4786-ABE7-6D78EACC9E9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E436D-594D-4D9A-B585-E70953883067}">
      <dsp:nvSpPr>
        <dsp:cNvPr id="0" name=""/>
        <dsp:cNvSpPr/>
      </dsp:nvSpPr>
      <dsp:spPr>
        <a:xfrm>
          <a:off x="557885" y="1000887"/>
          <a:ext cx="2331832" cy="19232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a:t>Expert knowledge</a:t>
          </a:r>
        </a:p>
        <a:p>
          <a:pPr marL="171450" lvl="1" indent="-171450" algn="l" defTabSz="800100">
            <a:lnSpc>
              <a:spcPct val="90000"/>
            </a:lnSpc>
            <a:spcBef>
              <a:spcPct val="0"/>
            </a:spcBef>
            <a:spcAft>
              <a:spcPct val="15000"/>
            </a:spcAft>
            <a:buChar char="•"/>
          </a:pPr>
          <a:r>
            <a:rPr lang="en-US" sz="1800" kern="1200" noProof="0" dirty="0"/>
            <a:t>Expert research</a:t>
          </a:r>
        </a:p>
      </dsp:txBody>
      <dsp:txXfrm>
        <a:off x="602145" y="1045147"/>
        <a:ext cx="2243312" cy="1422624"/>
      </dsp:txXfrm>
    </dsp:sp>
    <dsp:sp modelId="{2B6F8FAA-9630-4462-B6B8-A63384AA7B08}">
      <dsp:nvSpPr>
        <dsp:cNvPr id="0" name=""/>
        <dsp:cNvSpPr/>
      </dsp:nvSpPr>
      <dsp:spPr>
        <a:xfrm>
          <a:off x="1835785" y="1342118"/>
          <a:ext cx="2744176" cy="2744176"/>
        </a:xfrm>
        <a:prstGeom prst="leftCircularArrow">
          <a:avLst>
            <a:gd name="adj1" fmla="val 3779"/>
            <a:gd name="adj2" fmla="val 472018"/>
            <a:gd name="adj3" fmla="val 2247528"/>
            <a:gd name="adj4" fmla="val 9024489"/>
            <a:gd name="adj5" fmla="val 4409"/>
          </a:avLst>
        </a:prstGeom>
        <a:solidFill>
          <a:srgbClr val="FF6600"/>
        </a:solidFill>
        <a:ln>
          <a:noFill/>
        </a:ln>
        <a:effectLst/>
      </dsp:spPr>
      <dsp:style>
        <a:lnRef idx="0">
          <a:scrgbClr r="0" g="0" b="0"/>
        </a:lnRef>
        <a:fillRef idx="1">
          <a:scrgbClr r="0" g="0" b="0"/>
        </a:fillRef>
        <a:effectRef idx="0">
          <a:scrgbClr r="0" g="0" b="0"/>
        </a:effectRef>
        <a:fontRef idx="minor">
          <a:schemeClr val="lt1"/>
        </a:fontRef>
      </dsp:style>
    </dsp:sp>
    <dsp:sp modelId="{9C43EE6B-CA9E-4DC6-A213-A6295D0EEF4E}">
      <dsp:nvSpPr>
        <dsp:cNvPr id="0" name=""/>
        <dsp:cNvSpPr/>
      </dsp:nvSpPr>
      <dsp:spPr>
        <a:xfrm>
          <a:off x="1076071" y="2512032"/>
          <a:ext cx="2072740" cy="8242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noProof="0" dirty="0"/>
            <a:t>Scientific research</a:t>
          </a:r>
        </a:p>
      </dsp:txBody>
      <dsp:txXfrm>
        <a:off x="1100213" y="2536174"/>
        <a:ext cx="2024456" cy="775976"/>
      </dsp:txXfrm>
    </dsp:sp>
    <dsp:sp modelId="{57D52B98-9A9E-48D4-9664-A54E659A9EBC}">
      <dsp:nvSpPr>
        <dsp:cNvPr id="0" name=""/>
        <dsp:cNvSpPr/>
      </dsp:nvSpPr>
      <dsp:spPr>
        <a:xfrm>
          <a:off x="3642619" y="1000887"/>
          <a:ext cx="2331832" cy="19232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a:t>Dissemination of research findings</a:t>
          </a:r>
        </a:p>
        <a:p>
          <a:pPr marL="171450" lvl="1" indent="-171450" algn="l" defTabSz="800100">
            <a:lnSpc>
              <a:spcPct val="90000"/>
            </a:lnSpc>
            <a:spcBef>
              <a:spcPct val="0"/>
            </a:spcBef>
            <a:spcAft>
              <a:spcPct val="15000"/>
            </a:spcAft>
            <a:buChar char="•"/>
          </a:pPr>
          <a:r>
            <a:rPr lang="en-US" sz="1800" kern="1200" noProof="0" dirty="0"/>
            <a:t>Scholars explaining complex phenomena</a:t>
          </a:r>
        </a:p>
      </dsp:txBody>
      <dsp:txXfrm>
        <a:off x="3686879" y="1457278"/>
        <a:ext cx="2243312" cy="1422624"/>
      </dsp:txXfrm>
    </dsp:sp>
    <dsp:sp modelId="{C854B7B7-2290-412A-AB28-0589532D2303}">
      <dsp:nvSpPr>
        <dsp:cNvPr id="0" name=""/>
        <dsp:cNvSpPr/>
      </dsp:nvSpPr>
      <dsp:spPr>
        <a:xfrm>
          <a:off x="4901086" y="-236655"/>
          <a:ext cx="3042133" cy="3042133"/>
        </a:xfrm>
        <a:prstGeom prst="circularArrow">
          <a:avLst>
            <a:gd name="adj1" fmla="val 3409"/>
            <a:gd name="adj2" fmla="val 422033"/>
            <a:gd name="adj3" fmla="val 19402456"/>
            <a:gd name="adj4" fmla="val 12575511"/>
            <a:gd name="adj5" fmla="val 3977"/>
          </a:avLst>
        </a:prstGeom>
        <a:solidFill>
          <a:srgbClr val="FF6600"/>
        </a:solidFill>
        <a:ln>
          <a:noFill/>
        </a:ln>
        <a:effectLst/>
      </dsp:spPr>
      <dsp:style>
        <a:lnRef idx="0">
          <a:scrgbClr r="0" g="0" b="0"/>
        </a:lnRef>
        <a:fillRef idx="1">
          <a:scrgbClr r="0" g="0" b="0"/>
        </a:fillRef>
        <a:effectRef idx="0">
          <a:scrgbClr r="0" g="0" b="0"/>
        </a:effectRef>
        <a:fontRef idx="minor">
          <a:schemeClr val="lt1"/>
        </a:fontRef>
      </dsp:style>
    </dsp:sp>
    <dsp:sp modelId="{7D931FBA-4EF0-4675-800E-8195FC601BB5}">
      <dsp:nvSpPr>
        <dsp:cNvPr id="0" name=""/>
        <dsp:cNvSpPr/>
      </dsp:nvSpPr>
      <dsp:spPr>
        <a:xfrm>
          <a:off x="4160804" y="588757"/>
          <a:ext cx="2072740" cy="8242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noProof="0" dirty="0"/>
            <a:t>Written press media</a:t>
          </a:r>
        </a:p>
      </dsp:txBody>
      <dsp:txXfrm>
        <a:off x="4184946" y="612899"/>
        <a:ext cx="2024456" cy="775976"/>
      </dsp:txXfrm>
    </dsp:sp>
    <dsp:sp modelId="{4D0ABADB-E35B-46EC-BCFE-08171DBC30A2}">
      <dsp:nvSpPr>
        <dsp:cNvPr id="0" name=""/>
        <dsp:cNvSpPr/>
      </dsp:nvSpPr>
      <dsp:spPr>
        <a:xfrm>
          <a:off x="6727353" y="1000887"/>
          <a:ext cx="2331832" cy="19232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a:t>Democratization of science</a:t>
          </a:r>
        </a:p>
        <a:p>
          <a:pPr marL="171450" lvl="1" indent="-171450" algn="l" defTabSz="800100">
            <a:lnSpc>
              <a:spcPct val="90000"/>
            </a:lnSpc>
            <a:spcBef>
              <a:spcPct val="0"/>
            </a:spcBef>
            <a:spcAft>
              <a:spcPct val="15000"/>
            </a:spcAft>
            <a:buChar char="•"/>
          </a:pPr>
          <a:r>
            <a:rPr lang="en-US" sz="1800" kern="1200" noProof="0" dirty="0"/>
            <a:t>Advancing PUS</a:t>
          </a:r>
        </a:p>
      </dsp:txBody>
      <dsp:txXfrm>
        <a:off x="6771613" y="1045147"/>
        <a:ext cx="2243312" cy="1422624"/>
      </dsp:txXfrm>
    </dsp:sp>
    <dsp:sp modelId="{651AD167-956A-4FF3-AA9A-EF5B5764CDC4}">
      <dsp:nvSpPr>
        <dsp:cNvPr id="0" name=""/>
        <dsp:cNvSpPr/>
      </dsp:nvSpPr>
      <dsp:spPr>
        <a:xfrm>
          <a:off x="7245538" y="2512032"/>
          <a:ext cx="2072740" cy="8242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noProof="0" dirty="0"/>
            <a:t>SIUR</a:t>
          </a:r>
        </a:p>
      </dsp:txBody>
      <dsp:txXfrm>
        <a:off x="7269680" y="2536174"/>
        <a:ext cx="2024456" cy="775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E436D-594D-4D9A-B585-E70953883067}">
      <dsp:nvSpPr>
        <dsp:cNvPr id="0" name=""/>
        <dsp:cNvSpPr/>
      </dsp:nvSpPr>
      <dsp:spPr>
        <a:xfrm>
          <a:off x="260744" y="381094"/>
          <a:ext cx="887860" cy="7322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US" sz="700" kern="1200" noProof="0" dirty="0"/>
            <a:t>Expert knowledge</a:t>
          </a:r>
        </a:p>
        <a:p>
          <a:pPr marL="57150" lvl="1" indent="-57150" algn="l" defTabSz="311150">
            <a:lnSpc>
              <a:spcPct val="90000"/>
            </a:lnSpc>
            <a:spcBef>
              <a:spcPct val="0"/>
            </a:spcBef>
            <a:spcAft>
              <a:spcPct val="15000"/>
            </a:spcAft>
            <a:buChar char="•"/>
          </a:pPr>
          <a:r>
            <a:rPr lang="en-US" sz="700" kern="1200" noProof="0" dirty="0"/>
            <a:t>Expert research</a:t>
          </a:r>
        </a:p>
      </dsp:txBody>
      <dsp:txXfrm>
        <a:off x="277596" y="397946"/>
        <a:ext cx="854156" cy="541674"/>
      </dsp:txXfrm>
    </dsp:sp>
    <dsp:sp modelId="{2B6F8FAA-9630-4462-B6B8-A63384AA7B08}">
      <dsp:nvSpPr>
        <dsp:cNvPr id="0" name=""/>
        <dsp:cNvSpPr/>
      </dsp:nvSpPr>
      <dsp:spPr>
        <a:xfrm>
          <a:off x="745689" y="505186"/>
          <a:ext cx="1053481" cy="1053481"/>
        </a:xfrm>
        <a:prstGeom prst="leftCircularArrow">
          <a:avLst>
            <a:gd name="adj1" fmla="val 3855"/>
            <a:gd name="adj2" fmla="val 482409"/>
            <a:gd name="adj3" fmla="val 2257920"/>
            <a:gd name="adj4" fmla="val 9024489"/>
            <a:gd name="adj5" fmla="val 4498"/>
          </a:avLst>
        </a:prstGeom>
        <a:solidFill>
          <a:srgbClr val="FF6600"/>
        </a:solidFill>
        <a:ln>
          <a:noFill/>
        </a:ln>
        <a:effectLst/>
      </dsp:spPr>
      <dsp:style>
        <a:lnRef idx="0">
          <a:scrgbClr r="0" g="0" b="0"/>
        </a:lnRef>
        <a:fillRef idx="1">
          <a:scrgbClr r="0" g="0" b="0"/>
        </a:fillRef>
        <a:effectRef idx="0">
          <a:scrgbClr r="0" g="0" b="0"/>
        </a:effectRef>
        <a:fontRef idx="minor">
          <a:schemeClr val="lt1"/>
        </a:fontRef>
      </dsp:style>
    </dsp:sp>
    <dsp:sp modelId="{9C43EE6B-CA9E-4DC6-A213-A6295D0EEF4E}">
      <dsp:nvSpPr>
        <dsp:cNvPr id="0" name=""/>
        <dsp:cNvSpPr/>
      </dsp:nvSpPr>
      <dsp:spPr>
        <a:xfrm>
          <a:off x="458047" y="956472"/>
          <a:ext cx="789209" cy="3138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noProof="0" dirty="0"/>
            <a:t>Scientific research</a:t>
          </a:r>
        </a:p>
      </dsp:txBody>
      <dsp:txXfrm>
        <a:off x="467239" y="965664"/>
        <a:ext cx="770825" cy="295458"/>
      </dsp:txXfrm>
    </dsp:sp>
    <dsp:sp modelId="{57D52B98-9A9E-48D4-9664-A54E659A9EBC}">
      <dsp:nvSpPr>
        <dsp:cNvPr id="0" name=""/>
        <dsp:cNvSpPr/>
      </dsp:nvSpPr>
      <dsp:spPr>
        <a:xfrm>
          <a:off x="1440647" y="381094"/>
          <a:ext cx="887860" cy="7322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US" sz="700" kern="1200" noProof="0" dirty="0"/>
            <a:t>Dissemination of research findings</a:t>
          </a:r>
        </a:p>
        <a:p>
          <a:pPr marL="57150" lvl="1" indent="-57150" algn="l" defTabSz="311150">
            <a:lnSpc>
              <a:spcPct val="90000"/>
            </a:lnSpc>
            <a:spcBef>
              <a:spcPct val="0"/>
            </a:spcBef>
            <a:spcAft>
              <a:spcPct val="15000"/>
            </a:spcAft>
            <a:buChar char="•"/>
          </a:pPr>
          <a:r>
            <a:rPr lang="en-US" sz="700" kern="1200" noProof="0" dirty="0"/>
            <a:t>Scholars explaining complex phenomena</a:t>
          </a:r>
        </a:p>
      </dsp:txBody>
      <dsp:txXfrm>
        <a:off x="1457499" y="554868"/>
        <a:ext cx="854156" cy="541674"/>
      </dsp:txXfrm>
    </dsp:sp>
    <dsp:sp modelId="{C854B7B7-2290-412A-AB28-0589532D2303}">
      <dsp:nvSpPr>
        <dsp:cNvPr id="0" name=""/>
        <dsp:cNvSpPr/>
      </dsp:nvSpPr>
      <dsp:spPr>
        <a:xfrm>
          <a:off x="1918192" y="-92892"/>
          <a:ext cx="1166930" cy="1166930"/>
        </a:xfrm>
        <a:prstGeom prst="circularArrow">
          <a:avLst>
            <a:gd name="adj1" fmla="val 3480"/>
            <a:gd name="adj2" fmla="val 431614"/>
            <a:gd name="adj3" fmla="val 19392875"/>
            <a:gd name="adj4" fmla="val 12575511"/>
            <a:gd name="adj5" fmla="val 4060"/>
          </a:avLst>
        </a:prstGeom>
        <a:solidFill>
          <a:srgbClr val="FF6600"/>
        </a:solidFill>
        <a:ln>
          <a:noFill/>
        </a:ln>
        <a:effectLst/>
      </dsp:spPr>
      <dsp:style>
        <a:lnRef idx="0">
          <a:scrgbClr r="0" g="0" b="0"/>
        </a:lnRef>
        <a:fillRef idx="1">
          <a:scrgbClr r="0" g="0" b="0"/>
        </a:fillRef>
        <a:effectRef idx="0">
          <a:scrgbClr r="0" g="0" b="0"/>
        </a:effectRef>
        <a:fontRef idx="minor">
          <a:schemeClr val="lt1"/>
        </a:fontRef>
      </dsp:style>
    </dsp:sp>
    <dsp:sp modelId="{7D931FBA-4EF0-4675-800E-8195FC601BB5}">
      <dsp:nvSpPr>
        <dsp:cNvPr id="0" name=""/>
        <dsp:cNvSpPr/>
      </dsp:nvSpPr>
      <dsp:spPr>
        <a:xfrm>
          <a:off x="1637949" y="224173"/>
          <a:ext cx="789209" cy="3138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noProof="0" dirty="0"/>
            <a:t>Written press media</a:t>
          </a:r>
        </a:p>
      </dsp:txBody>
      <dsp:txXfrm>
        <a:off x="1647141" y="233365"/>
        <a:ext cx="770825" cy="295458"/>
      </dsp:txXfrm>
    </dsp:sp>
    <dsp:sp modelId="{4D0ABADB-E35B-46EC-BCFE-08171DBC30A2}">
      <dsp:nvSpPr>
        <dsp:cNvPr id="0" name=""/>
        <dsp:cNvSpPr/>
      </dsp:nvSpPr>
      <dsp:spPr>
        <a:xfrm>
          <a:off x="2620549" y="381094"/>
          <a:ext cx="887860" cy="7322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US" sz="700" kern="1200" noProof="0" dirty="0"/>
            <a:t>Democratization of science</a:t>
          </a:r>
        </a:p>
        <a:p>
          <a:pPr marL="57150" lvl="1" indent="-57150" algn="l" defTabSz="311150">
            <a:lnSpc>
              <a:spcPct val="90000"/>
            </a:lnSpc>
            <a:spcBef>
              <a:spcPct val="0"/>
            </a:spcBef>
            <a:spcAft>
              <a:spcPct val="15000"/>
            </a:spcAft>
            <a:buChar char="•"/>
          </a:pPr>
          <a:r>
            <a:rPr lang="en-US" sz="700" kern="1200" noProof="0" dirty="0"/>
            <a:t>Advancing PUS</a:t>
          </a:r>
        </a:p>
      </dsp:txBody>
      <dsp:txXfrm>
        <a:off x="2637401" y="397946"/>
        <a:ext cx="854156" cy="541674"/>
      </dsp:txXfrm>
    </dsp:sp>
    <dsp:sp modelId="{651AD167-956A-4FF3-AA9A-EF5B5764CDC4}">
      <dsp:nvSpPr>
        <dsp:cNvPr id="0" name=""/>
        <dsp:cNvSpPr/>
      </dsp:nvSpPr>
      <dsp:spPr>
        <a:xfrm>
          <a:off x="2817852" y="956472"/>
          <a:ext cx="789209" cy="3138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noProof="0" dirty="0"/>
            <a:t>SIUR</a:t>
          </a:r>
        </a:p>
      </dsp:txBody>
      <dsp:txXfrm>
        <a:off x="2827044" y="965664"/>
        <a:ext cx="770825" cy="2954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5T08:19:53.59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3408 395,'57'-17,"337"-64,3 18,2 16,479 6,-681 41,448 5,-635-5,26 1,0 1,1 1,61 15,-96-18,-1 1,1-1,-1 0,1 1,-1-1,1 0,-1 1,1 0,-1-1,1 1,-1 0,0 0,1 0,-1 0,0 0,0 0,0 0,0 0,0 0,0 1,0-1,0 0,0 1,0-1,-1 0,1 1,0 2,-2-2,0 0,0 0,0 0,-1 0,1-1,0 1,-1 0,1 0,-1-1,0 1,0-1,0 0,1 1,-1-1,0 0,0 0,-1 0,1 0,-4 0,-45 18,-2-3,0-2,-1-2,-82 6,67-9,-239 33,-520 79,-465 81,-10-49,-789-37,2049-115,-29 2,-111-11,179 8,1 0,-1-1,0 1,1-1,-1 0,1 0,-1 0,1 0,-1-1,1 1,0-1,-4-2,7 4,0-1,0 1,-1-1,1 1,0-1,0 1,0-1,0 1,0-1,0 1,-1-1,1 1,0 0,1-1,-1 1,0-1,0 1,0-1,0 1,0-1,0 1,0-1,1 1,-1-1,0 1,0 0,1-1,-1 1,1-1,24-20,20-4,0 1,2 3,64-21,-40 16,1190-379,-822 287,748-101,-1005 205,214 10,153 4,-534 0,-11-1,0 0,0 1,0 0,0 0,1 0,-1 0,0 0,0 1,0 0,0 0,0 0,-1 0,1 1,6 2,-10-3,0-1,-1 1,1-1,0 1,0 0,0-1,0 1,-1-1,1 1,0-1,-1 0,1 1,0-1,-1 1,1-1,-1 1,1-1,0 0,-1 1,1-1,-1 0,1 0,-1 1,1-1,-1 0,1 0,-1 0,0 1,1-1,-1 0,1 0,-1 0,1 0,-1 0,0 0,-42 11,0-2,-84 6,43-6,-1186 96,1173-101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5T08:21:29.42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5T08:21:30.15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5T08:21:31.0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5T08:21:35.442"/>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5T08:21:36.2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0,'0'4,"0"2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5T08:21:37.275"/>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5T08:21:48.049"/>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06DF9-F0A8-42C4-8073-753FE7A813F5}" type="datetimeFigureOut">
              <a:rPr lang="en-AU" smtClean="0"/>
              <a:t>19/10/2021</a:t>
            </a:fld>
            <a:endParaRPr lang="en-AU"/>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84118-C42D-41FE-A410-D319179E407E}" type="slidenum">
              <a:rPr lang="en-AU" smtClean="0"/>
              <a:t>‹#›</a:t>
            </a:fld>
            <a:endParaRPr lang="en-AU"/>
          </a:p>
        </p:txBody>
      </p:sp>
    </p:spTree>
    <p:extLst>
      <p:ext uri="{BB962C8B-B14F-4D97-AF65-F5344CB8AC3E}">
        <p14:creationId xmlns:p14="http://schemas.microsoft.com/office/powerpoint/2010/main" val="307532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8ECA6-35E8-1443-8A03-DE324C28C85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4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Another</a:t>
            </a:r>
            <a:r>
              <a:rPr lang="nl-NL" dirty="0"/>
              <a:t> </a:t>
            </a:r>
            <a:r>
              <a:rPr lang="nl-NL" dirty="0" err="1"/>
              <a:t>reason</a:t>
            </a:r>
            <a:r>
              <a:rPr lang="nl-NL" dirty="0"/>
              <a:t> media </a:t>
            </a:r>
            <a:r>
              <a:rPr lang="nl-NL" dirty="0" err="1"/>
              <a:t>appearance</a:t>
            </a:r>
            <a:r>
              <a:rPr lang="nl-NL" dirty="0"/>
              <a:t> as a </a:t>
            </a:r>
            <a:r>
              <a:rPr lang="nl-NL" dirty="0" err="1"/>
              <a:t>quantifiable</a:t>
            </a:r>
            <a:r>
              <a:rPr lang="nl-NL" dirty="0"/>
              <a:t> </a:t>
            </a:r>
            <a:r>
              <a:rPr lang="nl-NL" dirty="0" err="1"/>
              <a:t>variable</a:t>
            </a:r>
            <a:r>
              <a:rPr lang="nl-NL" dirty="0"/>
              <a:t> is </a:t>
            </a:r>
            <a:r>
              <a:rPr lang="nl-NL" dirty="0" err="1"/>
              <a:t>unfit</a:t>
            </a:r>
            <a:r>
              <a:rPr lang="nl-NL" dirty="0"/>
              <a:t> </a:t>
            </a:r>
            <a:r>
              <a:rPr lang="nl-NL" dirty="0" err="1"/>
              <a:t>for</a:t>
            </a:r>
            <a:r>
              <a:rPr lang="nl-NL" dirty="0"/>
              <a:t> model-</a:t>
            </a:r>
            <a:r>
              <a:rPr lang="nl-NL" dirty="0" err="1"/>
              <a:t>based</a:t>
            </a:r>
            <a:r>
              <a:rPr lang="nl-NL" dirty="0"/>
              <a:t> </a:t>
            </a:r>
            <a:r>
              <a:rPr lang="nl-NL" dirty="0" err="1"/>
              <a:t>funding</a:t>
            </a:r>
            <a:r>
              <a:rPr lang="nl-NL" dirty="0"/>
              <a:t> </a:t>
            </a:r>
            <a:r>
              <a:rPr lang="nl-NL" dirty="0" err="1"/>
              <a:t>allocation</a:t>
            </a:r>
            <a:r>
              <a:rPr lang="nl-NL" dirty="0"/>
              <a:t>, is </a:t>
            </a:r>
            <a:r>
              <a:rPr lang="nl-NL" dirty="0" err="1"/>
              <a:t>the</a:t>
            </a:r>
            <a:r>
              <a:rPr lang="nl-NL" dirty="0"/>
              <a:t> </a:t>
            </a:r>
            <a:r>
              <a:rPr lang="nl-NL" dirty="0" err="1"/>
              <a:t>fact</a:t>
            </a:r>
            <a:r>
              <a:rPr lang="nl-NL" dirty="0"/>
              <a:t> </a:t>
            </a:r>
            <a:r>
              <a:rPr lang="nl-NL" dirty="0" err="1"/>
              <a:t>that</a:t>
            </a:r>
            <a:r>
              <a:rPr lang="nl-NL" dirty="0"/>
              <a:t> </a:t>
            </a:r>
            <a:r>
              <a:rPr lang="nl-NL" dirty="0" err="1"/>
              <a:t>comparing</a:t>
            </a:r>
            <a:r>
              <a:rPr lang="nl-NL" dirty="0"/>
              <a:t> </a:t>
            </a:r>
            <a:r>
              <a:rPr lang="nl-NL" dirty="0" err="1"/>
              <a:t>departments</a:t>
            </a:r>
            <a:r>
              <a:rPr lang="nl-NL" dirty="0"/>
              <a:t>, </a:t>
            </a:r>
            <a:r>
              <a:rPr lang="nl-NL" dirty="0" err="1"/>
              <a:t>universities</a:t>
            </a:r>
            <a:r>
              <a:rPr lang="nl-NL" dirty="0"/>
              <a:t> or </a:t>
            </a:r>
            <a:r>
              <a:rPr lang="nl-NL" dirty="0" err="1"/>
              <a:t>researchers</a:t>
            </a:r>
            <a:r>
              <a:rPr lang="nl-NL" dirty="0"/>
              <a:t> </a:t>
            </a:r>
            <a:r>
              <a:rPr lang="nl-NL" dirty="0" err="1"/>
              <a:t>institutes</a:t>
            </a:r>
            <a:r>
              <a:rPr lang="nl-NL" dirty="0"/>
              <a:t> </a:t>
            </a:r>
            <a:r>
              <a:rPr lang="nl-NL" dirty="0" err="1"/>
              <a:t>by</a:t>
            </a:r>
            <a:r>
              <a:rPr lang="nl-NL" dirty="0"/>
              <a:t> </a:t>
            </a:r>
            <a:r>
              <a:rPr lang="nl-NL" dirty="0" err="1"/>
              <a:t>it</a:t>
            </a:r>
            <a:r>
              <a:rPr lang="nl-NL" dirty="0"/>
              <a:t> is </a:t>
            </a:r>
            <a:r>
              <a:rPr lang="nl-NL" dirty="0" err="1"/>
              <a:t>quite</a:t>
            </a:r>
            <a:r>
              <a:rPr lang="nl-NL" dirty="0"/>
              <a:t> </a:t>
            </a:r>
            <a:r>
              <a:rPr lang="nl-NL" dirty="0" err="1"/>
              <a:t>meaningless</a:t>
            </a:r>
            <a:r>
              <a:rPr lang="nl-NL" dirty="0"/>
              <a:t>, </a:t>
            </a:r>
            <a:r>
              <a:rPr lang="nl-NL" dirty="0" err="1"/>
              <a:t>since</a:t>
            </a:r>
            <a:r>
              <a:rPr lang="nl-NL" dirty="0"/>
              <a:t> </a:t>
            </a:r>
            <a:r>
              <a:rPr lang="nl-NL" dirty="0" err="1"/>
              <a:t>the</a:t>
            </a:r>
            <a:r>
              <a:rPr lang="nl-NL" dirty="0"/>
              <a:t> </a:t>
            </a:r>
            <a:r>
              <a:rPr lang="nl-NL" dirty="0" err="1"/>
              <a:t>existence</a:t>
            </a:r>
            <a:r>
              <a:rPr lang="nl-NL" dirty="0"/>
              <a:t> of </a:t>
            </a:r>
            <a:r>
              <a:rPr lang="nl-NL" dirty="0" err="1"/>
              <a:t>the</a:t>
            </a:r>
            <a:r>
              <a:rPr lang="nl-NL" dirty="0"/>
              <a:t> </a:t>
            </a:r>
            <a:r>
              <a:rPr lang="nl-NL" dirty="0" err="1"/>
              <a:t>scientific</a:t>
            </a:r>
            <a:r>
              <a:rPr lang="nl-NL" dirty="0"/>
              <a:t> elite, </a:t>
            </a:r>
            <a:r>
              <a:rPr lang="nl-NL" dirty="0" err="1"/>
              <a:t>current</a:t>
            </a:r>
            <a:r>
              <a:rPr lang="nl-NL" dirty="0"/>
              <a:t> events in </a:t>
            </a:r>
            <a:r>
              <a:rPr lang="nl-NL" dirty="0" err="1"/>
              <a:t>the</a:t>
            </a:r>
            <a:r>
              <a:rPr lang="nl-NL" dirty="0"/>
              <a:t> media landscape</a:t>
            </a:r>
            <a:endParaRPr lang="en-GB" dirty="0"/>
          </a:p>
        </p:txBody>
      </p:sp>
      <p:sp>
        <p:nvSpPr>
          <p:cNvPr id="4" name="Tijdelijke aanduiding voor koptekst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Verdana" charset="0"/>
                <a:ea typeface="Verdana" charset="0"/>
              </a:rPr>
              <a:t>Kop</a:t>
            </a:r>
          </a:p>
        </p:txBody>
      </p:sp>
      <p:sp>
        <p:nvSpPr>
          <p:cNvPr id="5" name="Tijdelijke aanduiding voor datum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48783-ABEE-4D46-A609-B2905FDA4376}" type="datetime1">
              <a:rPr kumimoji="0" lang="nl-BE" sz="900" b="0" i="0" u="none" strike="noStrike" kern="1200" cap="none" spc="0" normalizeH="0" baseline="0" noProof="0" smtClean="0">
                <a:ln>
                  <a:noFill/>
                </a:ln>
                <a:solidFill>
                  <a:srgbClr val="0033A0"/>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endParaRPr kumimoji="0" lang="nl-NL" sz="900" b="0" i="0" u="none" strike="noStrike" kern="1200" cap="none" spc="0" normalizeH="0" baseline="0" noProof="0" dirty="0">
              <a:ln>
                <a:noFill/>
              </a:ln>
              <a:solidFill>
                <a:srgbClr val="0033A0"/>
              </a:solidFill>
              <a:effectLst/>
              <a:uLnTx/>
              <a:uFillTx/>
              <a:latin typeface="Verdana" charset="0"/>
              <a:ea typeface="Verdana" charset="0"/>
            </a:endParaRPr>
          </a:p>
        </p:txBody>
      </p:sp>
      <p:sp>
        <p:nvSpPr>
          <p:cNvPr id="6" name="Tijdelijke aanduiding voor voettekst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FF5000"/>
                </a:solidFill>
                <a:effectLst/>
                <a:uLnTx/>
                <a:uFillTx/>
                <a:latin typeface="Verdana" charset="0"/>
                <a:ea typeface="Verdana" charset="0"/>
              </a:rPr>
              <a:t>Voet</a:t>
            </a:r>
            <a:endParaRPr kumimoji="0" lang="nl-NL" sz="1000" b="0" i="0" u="none" strike="noStrike" kern="1200" cap="none" spc="0" normalizeH="0" baseline="0" noProof="0" dirty="0">
              <a:ln>
                <a:noFill/>
              </a:ln>
              <a:solidFill>
                <a:srgbClr val="FF5000"/>
              </a:solidFill>
              <a:effectLst/>
              <a:uLnTx/>
              <a:uFillTx/>
              <a:latin typeface="Verdana" charset="0"/>
              <a:ea typeface="Verdana" charset="0"/>
            </a:endParaRPr>
          </a:p>
        </p:txBody>
      </p:sp>
      <p:sp>
        <p:nvSpPr>
          <p:cNvPr id="7" name="Tijdelijke aanduiding voor dianumm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C29C-F309-0C44-B1DF-48E28FDE6E46}" type="slidenum">
              <a:rPr kumimoji="0" lang="nl-NL" sz="900" b="0" i="0" u="none" strike="noStrike" kern="1200" cap="none" spc="0" normalizeH="0" baseline="0" noProof="0" smtClean="0">
                <a:ln>
                  <a:noFill/>
                </a:ln>
                <a:solidFill>
                  <a:srgbClr val="FF5000"/>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900" b="0" i="0" u="none" strike="noStrike" kern="1200" cap="none" spc="0" normalizeH="0" baseline="0" noProof="0">
              <a:ln>
                <a:noFill/>
              </a:ln>
              <a:solidFill>
                <a:srgbClr val="FF5000"/>
              </a:solidFill>
              <a:effectLst/>
              <a:uLnTx/>
              <a:uFillTx/>
              <a:latin typeface="Verdana" charset="0"/>
              <a:ea typeface="Verdana" charset="0"/>
            </a:endParaRPr>
          </a:p>
        </p:txBody>
      </p:sp>
    </p:spTree>
    <p:extLst>
      <p:ext uri="{BB962C8B-B14F-4D97-AF65-F5344CB8AC3E}">
        <p14:creationId xmlns:p14="http://schemas.microsoft.com/office/powerpoint/2010/main" val="236448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8ECA6-35E8-1443-8A03-DE324C28C85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8D80D-BE5A-C748-8A5D-052C30E1997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22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8ECA6-35E8-1443-8A03-DE324C28C85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50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8ECA6-35E8-1443-8A03-DE324C28C85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70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Verdana" charset="0"/>
                <a:ea typeface="Verdana" charset="0"/>
              </a:rPr>
              <a:t>Kop</a:t>
            </a: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466B2-F88C-4EB6-A08F-21BA1E35CB1B}" type="datetime1">
              <a:rPr kumimoji="0" lang="nl-BE" sz="900" b="0" i="0" u="none" strike="noStrike" kern="1200" cap="none" spc="0" normalizeH="0" baseline="0" noProof="0" smtClean="0">
                <a:ln>
                  <a:noFill/>
                </a:ln>
                <a:solidFill>
                  <a:srgbClr val="0033A0"/>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endParaRPr kumimoji="0" lang="nl-NL" sz="900" b="0" i="0" u="none" strike="noStrike" kern="1200" cap="none" spc="0" normalizeH="0" baseline="0" noProof="0" dirty="0">
              <a:ln>
                <a:noFill/>
              </a:ln>
              <a:solidFill>
                <a:srgbClr val="0033A0"/>
              </a:solidFill>
              <a:effectLst/>
              <a:uLnTx/>
              <a:uFillTx/>
              <a:latin typeface="Verdana" charset="0"/>
              <a:ea typeface="Verdana" charset="0"/>
            </a:endParaRPr>
          </a:p>
        </p:txBody>
      </p:sp>
      <p:sp>
        <p:nvSpPr>
          <p:cNvPr id="6" name="Tijdelijke aanduiding voor voetteks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FF5000"/>
                </a:solidFill>
                <a:effectLst/>
                <a:uLnTx/>
                <a:uFillTx/>
                <a:latin typeface="Verdana" charset="0"/>
                <a:ea typeface="Verdana" charset="0"/>
              </a:rPr>
              <a:t>Voet</a:t>
            </a:r>
            <a:endParaRPr kumimoji="0" lang="nl-NL" sz="1000" b="0" i="0" u="none" strike="noStrike" kern="1200" cap="none" spc="0" normalizeH="0" baseline="0" noProof="0" dirty="0">
              <a:ln>
                <a:noFill/>
              </a:ln>
              <a:solidFill>
                <a:srgbClr val="FF5000"/>
              </a:solidFill>
              <a:effectLst/>
              <a:uLnTx/>
              <a:uFillTx/>
              <a:latin typeface="Verdana" charset="0"/>
              <a:ea typeface="Verdana" charset="0"/>
            </a:endParaRPr>
          </a:p>
        </p:txBody>
      </p:sp>
      <p:sp>
        <p:nvSpPr>
          <p:cNvPr id="7" name="Tijdelijke aanduiding voor dianumm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C29C-F309-0C44-B1DF-48E28FDE6E46}" type="slidenum">
              <a:rPr kumimoji="0" lang="nl-NL" sz="900" b="0" i="0" u="none" strike="noStrike" kern="1200" cap="none" spc="0" normalizeH="0" baseline="0" noProof="0" smtClean="0">
                <a:ln>
                  <a:noFill/>
                </a:ln>
                <a:solidFill>
                  <a:srgbClr val="FF5000"/>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900" b="0" i="0" u="none" strike="noStrike" kern="1200" cap="none" spc="0" normalizeH="0" baseline="0" noProof="0">
              <a:ln>
                <a:noFill/>
              </a:ln>
              <a:solidFill>
                <a:srgbClr val="FF5000"/>
              </a:solidFill>
              <a:effectLst/>
              <a:uLnTx/>
              <a:uFillTx/>
              <a:latin typeface="Verdana" charset="0"/>
              <a:ea typeface="Verdana" charset="0"/>
            </a:endParaRPr>
          </a:p>
        </p:txBody>
      </p:sp>
    </p:spTree>
    <p:extLst>
      <p:ext uri="{BB962C8B-B14F-4D97-AF65-F5344CB8AC3E}">
        <p14:creationId xmlns:p14="http://schemas.microsoft.com/office/powerpoint/2010/main" val="271772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The focus on social scientists reflects the more pressing demand for alternative quality indicators in social sciences and humanities disciplines (</a:t>
            </a:r>
            <a:r>
              <a:rPr lang="en-GB" sz="1800" dirty="0" err="1">
                <a:solidFill>
                  <a:srgbClr val="000000"/>
                </a:solidFill>
                <a:effectLst/>
                <a:latin typeface="Times New Roman" panose="02020603050405020304" pitchFamily="18" charset="0"/>
                <a:ea typeface="Times New Roman" panose="02020603050405020304" pitchFamily="18" charset="0"/>
              </a:rPr>
              <a:t>Gijselinckx</a:t>
            </a:r>
            <a:r>
              <a:rPr lang="en-GB" sz="1800" dirty="0">
                <a:solidFill>
                  <a:srgbClr val="000000"/>
                </a:solidFill>
                <a:effectLst/>
                <a:latin typeface="Times New Roman" panose="02020603050405020304" pitchFamily="18" charset="0"/>
                <a:ea typeface="Times New Roman" panose="02020603050405020304" pitchFamily="18" charset="0"/>
              </a:rPr>
              <a:t> &amp; </a:t>
            </a:r>
            <a:r>
              <a:rPr lang="en-GB" sz="1800" dirty="0" err="1">
                <a:solidFill>
                  <a:srgbClr val="000000"/>
                </a:solidFill>
                <a:effectLst/>
                <a:latin typeface="Times New Roman" panose="02020603050405020304" pitchFamily="18" charset="0"/>
                <a:ea typeface="Times New Roman" panose="02020603050405020304" pitchFamily="18" charset="0"/>
              </a:rPr>
              <a:t>Steenssens</a:t>
            </a:r>
            <a:r>
              <a:rPr lang="en-GB" sz="1800" dirty="0">
                <a:solidFill>
                  <a:srgbClr val="000000"/>
                </a:solidFill>
                <a:effectLst/>
                <a:latin typeface="Times New Roman" panose="02020603050405020304" pitchFamily="18" charset="0"/>
                <a:ea typeface="Times New Roman" panose="02020603050405020304" pitchFamily="18" charset="0"/>
              </a:rPr>
              <a:t>, 2011)</a:t>
            </a:r>
            <a:endParaRPr lang="en-GB" dirty="0"/>
          </a:p>
        </p:txBody>
      </p:sp>
      <p:sp>
        <p:nvSpPr>
          <p:cNvPr id="4" name="Tijdelijke aanduiding voor koptekst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Verdana" charset="0"/>
                <a:ea typeface="Verdana" charset="0"/>
              </a:rPr>
              <a:t>Kop</a:t>
            </a:r>
          </a:p>
        </p:txBody>
      </p:sp>
      <p:sp>
        <p:nvSpPr>
          <p:cNvPr id="5" name="Tijdelijke aanduiding voor datum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48783-ABEE-4D46-A609-B2905FDA4376}" type="datetime1">
              <a:rPr kumimoji="0" lang="nl-BE" sz="900" b="0" i="0" u="none" strike="noStrike" kern="1200" cap="none" spc="0" normalizeH="0" baseline="0" noProof="0" smtClean="0">
                <a:ln>
                  <a:noFill/>
                </a:ln>
                <a:solidFill>
                  <a:srgbClr val="0033A0"/>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endParaRPr kumimoji="0" lang="nl-NL" sz="900" b="0" i="0" u="none" strike="noStrike" kern="1200" cap="none" spc="0" normalizeH="0" baseline="0" noProof="0" dirty="0">
              <a:ln>
                <a:noFill/>
              </a:ln>
              <a:solidFill>
                <a:srgbClr val="0033A0"/>
              </a:solidFill>
              <a:effectLst/>
              <a:uLnTx/>
              <a:uFillTx/>
              <a:latin typeface="Verdana" charset="0"/>
              <a:ea typeface="Verdana" charset="0"/>
            </a:endParaRPr>
          </a:p>
        </p:txBody>
      </p:sp>
      <p:sp>
        <p:nvSpPr>
          <p:cNvPr id="6" name="Tijdelijke aanduiding voor voettekst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FF5000"/>
                </a:solidFill>
                <a:effectLst/>
                <a:uLnTx/>
                <a:uFillTx/>
                <a:latin typeface="Verdana" charset="0"/>
                <a:ea typeface="Verdana" charset="0"/>
              </a:rPr>
              <a:t>Voet</a:t>
            </a:r>
            <a:endParaRPr kumimoji="0" lang="nl-NL" sz="1000" b="0" i="0" u="none" strike="noStrike" kern="1200" cap="none" spc="0" normalizeH="0" baseline="0" noProof="0" dirty="0">
              <a:ln>
                <a:noFill/>
              </a:ln>
              <a:solidFill>
                <a:srgbClr val="FF5000"/>
              </a:solidFill>
              <a:effectLst/>
              <a:uLnTx/>
              <a:uFillTx/>
              <a:latin typeface="Verdana" charset="0"/>
              <a:ea typeface="Verdana" charset="0"/>
            </a:endParaRPr>
          </a:p>
        </p:txBody>
      </p:sp>
      <p:sp>
        <p:nvSpPr>
          <p:cNvPr id="7" name="Tijdelijke aanduiding voor dianumm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C29C-F309-0C44-B1DF-48E28FDE6E46}" type="slidenum">
              <a:rPr kumimoji="0" lang="nl-NL" sz="900" b="0" i="0" u="none" strike="noStrike" kern="1200" cap="none" spc="0" normalizeH="0" baseline="0" noProof="0" smtClean="0">
                <a:ln>
                  <a:noFill/>
                </a:ln>
                <a:solidFill>
                  <a:srgbClr val="FF5000"/>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900" b="0" i="0" u="none" strike="noStrike" kern="1200" cap="none" spc="0" normalizeH="0" baseline="0" noProof="0">
              <a:ln>
                <a:noFill/>
              </a:ln>
              <a:solidFill>
                <a:srgbClr val="FF5000"/>
              </a:solidFill>
              <a:effectLst/>
              <a:uLnTx/>
              <a:uFillTx/>
              <a:latin typeface="Verdana" charset="0"/>
              <a:ea typeface="Verdana" charset="0"/>
            </a:endParaRPr>
          </a:p>
        </p:txBody>
      </p:sp>
    </p:spTree>
    <p:extLst>
      <p:ext uri="{BB962C8B-B14F-4D97-AF65-F5344CB8AC3E}">
        <p14:creationId xmlns:p14="http://schemas.microsoft.com/office/powerpoint/2010/main" val="1999913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scientific elite is able to transform its symbolic capital (Bourdieu, 1984), gained in the academic arena, into public arenas, thus popularizing not only on issues directly related to their own domain but on virtually any issue” Jensen, 2008.</a:t>
            </a:r>
            <a:endParaRPr lang="en-US" dirty="0"/>
          </a:p>
          <a:p>
            <a:endParaRPr lang="en-GB" dirty="0"/>
          </a:p>
        </p:txBody>
      </p:sp>
      <p:sp>
        <p:nvSpPr>
          <p:cNvPr id="4" name="Tijdelijke aanduiding voor koptekst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Verdana" charset="0"/>
                <a:ea typeface="Verdana" charset="0"/>
              </a:rPr>
              <a:t>Kop</a:t>
            </a:r>
          </a:p>
        </p:txBody>
      </p:sp>
      <p:sp>
        <p:nvSpPr>
          <p:cNvPr id="5" name="Tijdelijke aanduiding voor datum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48783-ABEE-4D46-A609-B2905FDA4376}" type="datetime1">
              <a:rPr kumimoji="0" lang="nl-BE" sz="900" b="0" i="0" u="none" strike="noStrike" kern="1200" cap="none" spc="0" normalizeH="0" baseline="0" noProof="0" smtClean="0">
                <a:ln>
                  <a:noFill/>
                </a:ln>
                <a:solidFill>
                  <a:srgbClr val="0033A0"/>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endParaRPr kumimoji="0" lang="nl-NL" sz="900" b="0" i="0" u="none" strike="noStrike" kern="1200" cap="none" spc="0" normalizeH="0" baseline="0" noProof="0" dirty="0">
              <a:ln>
                <a:noFill/>
              </a:ln>
              <a:solidFill>
                <a:srgbClr val="0033A0"/>
              </a:solidFill>
              <a:effectLst/>
              <a:uLnTx/>
              <a:uFillTx/>
              <a:latin typeface="Verdana" charset="0"/>
              <a:ea typeface="Verdana" charset="0"/>
            </a:endParaRPr>
          </a:p>
        </p:txBody>
      </p:sp>
      <p:sp>
        <p:nvSpPr>
          <p:cNvPr id="6" name="Tijdelijke aanduiding voor voettekst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FF5000"/>
                </a:solidFill>
                <a:effectLst/>
                <a:uLnTx/>
                <a:uFillTx/>
                <a:latin typeface="Verdana" charset="0"/>
                <a:ea typeface="Verdana" charset="0"/>
              </a:rPr>
              <a:t>Voet</a:t>
            </a:r>
            <a:endParaRPr kumimoji="0" lang="nl-NL" sz="1000" b="0" i="0" u="none" strike="noStrike" kern="1200" cap="none" spc="0" normalizeH="0" baseline="0" noProof="0" dirty="0">
              <a:ln>
                <a:noFill/>
              </a:ln>
              <a:solidFill>
                <a:srgbClr val="FF5000"/>
              </a:solidFill>
              <a:effectLst/>
              <a:uLnTx/>
              <a:uFillTx/>
              <a:latin typeface="Verdana" charset="0"/>
              <a:ea typeface="Verdana" charset="0"/>
            </a:endParaRPr>
          </a:p>
        </p:txBody>
      </p:sp>
      <p:sp>
        <p:nvSpPr>
          <p:cNvPr id="7" name="Tijdelijke aanduiding voor dianumm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C29C-F309-0C44-B1DF-48E28FDE6E46}" type="slidenum">
              <a:rPr kumimoji="0" lang="nl-NL" sz="900" b="0" i="0" u="none" strike="noStrike" kern="1200" cap="none" spc="0" normalizeH="0" baseline="0" noProof="0" smtClean="0">
                <a:ln>
                  <a:noFill/>
                </a:ln>
                <a:solidFill>
                  <a:srgbClr val="FF5000"/>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900" b="0" i="0" u="none" strike="noStrike" kern="1200" cap="none" spc="0" normalizeH="0" baseline="0" noProof="0">
              <a:ln>
                <a:noFill/>
              </a:ln>
              <a:solidFill>
                <a:srgbClr val="FF5000"/>
              </a:solidFill>
              <a:effectLst/>
              <a:uLnTx/>
              <a:uFillTx/>
              <a:latin typeface="Verdana" charset="0"/>
              <a:ea typeface="Verdana" charset="0"/>
            </a:endParaRPr>
          </a:p>
        </p:txBody>
      </p:sp>
    </p:spTree>
    <p:extLst>
      <p:ext uri="{BB962C8B-B14F-4D97-AF65-F5344CB8AC3E}">
        <p14:creationId xmlns:p14="http://schemas.microsoft.com/office/powerpoint/2010/main" val="3172313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Media appearance therefore “remains largely institutionalized, bound to leadership roles, regulated by scientific and organizational norms” (Dunwoody et al., 2009, p. 306)</a:t>
            </a:r>
            <a:endParaRPr lang="en-GB" dirty="0"/>
          </a:p>
        </p:txBody>
      </p:sp>
      <p:sp>
        <p:nvSpPr>
          <p:cNvPr id="4" name="Tijdelijke aanduiding voor koptekst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solidFill>
                <a:effectLst/>
                <a:uLnTx/>
                <a:uFillTx/>
                <a:latin typeface="Verdana" charset="0"/>
                <a:ea typeface="Verdana" charset="0"/>
              </a:rPr>
              <a:t>Kop</a:t>
            </a:r>
          </a:p>
        </p:txBody>
      </p:sp>
      <p:sp>
        <p:nvSpPr>
          <p:cNvPr id="5" name="Tijdelijke aanduiding voor datum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48783-ABEE-4D46-A609-B2905FDA4376}" type="datetime1">
              <a:rPr kumimoji="0" lang="nl-BE" sz="900" b="0" i="0" u="none" strike="noStrike" kern="1200" cap="none" spc="0" normalizeH="0" baseline="0" noProof="0" smtClean="0">
                <a:ln>
                  <a:noFill/>
                </a:ln>
                <a:solidFill>
                  <a:srgbClr val="0033A0"/>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endParaRPr kumimoji="0" lang="nl-NL" sz="900" b="0" i="0" u="none" strike="noStrike" kern="1200" cap="none" spc="0" normalizeH="0" baseline="0" noProof="0" dirty="0">
              <a:ln>
                <a:noFill/>
              </a:ln>
              <a:solidFill>
                <a:srgbClr val="0033A0"/>
              </a:solidFill>
              <a:effectLst/>
              <a:uLnTx/>
              <a:uFillTx/>
              <a:latin typeface="Verdana" charset="0"/>
              <a:ea typeface="Verdana" charset="0"/>
            </a:endParaRPr>
          </a:p>
        </p:txBody>
      </p:sp>
      <p:sp>
        <p:nvSpPr>
          <p:cNvPr id="6" name="Tijdelijke aanduiding voor voettekst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FF5000"/>
                </a:solidFill>
                <a:effectLst/>
                <a:uLnTx/>
                <a:uFillTx/>
                <a:latin typeface="Verdana" charset="0"/>
                <a:ea typeface="Verdana" charset="0"/>
              </a:rPr>
              <a:t>Voet</a:t>
            </a:r>
            <a:endParaRPr kumimoji="0" lang="nl-NL" sz="1000" b="0" i="0" u="none" strike="noStrike" kern="1200" cap="none" spc="0" normalizeH="0" baseline="0" noProof="0" dirty="0">
              <a:ln>
                <a:noFill/>
              </a:ln>
              <a:solidFill>
                <a:srgbClr val="FF5000"/>
              </a:solidFill>
              <a:effectLst/>
              <a:uLnTx/>
              <a:uFillTx/>
              <a:latin typeface="Verdana" charset="0"/>
              <a:ea typeface="Verdana" charset="0"/>
            </a:endParaRPr>
          </a:p>
        </p:txBody>
      </p:sp>
      <p:sp>
        <p:nvSpPr>
          <p:cNvPr id="7" name="Tijdelijke aanduiding voor dianumm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DC29C-F309-0C44-B1DF-48E28FDE6E46}" type="slidenum">
              <a:rPr kumimoji="0" lang="nl-NL" sz="900" b="0" i="0" u="none" strike="noStrike" kern="1200" cap="none" spc="0" normalizeH="0" baseline="0" noProof="0" smtClean="0">
                <a:ln>
                  <a:noFill/>
                </a:ln>
                <a:solidFill>
                  <a:srgbClr val="FF5000"/>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900" b="0" i="0" u="none" strike="noStrike" kern="1200" cap="none" spc="0" normalizeH="0" baseline="0" noProof="0">
              <a:ln>
                <a:noFill/>
              </a:ln>
              <a:solidFill>
                <a:srgbClr val="FF5000"/>
              </a:solidFill>
              <a:effectLst/>
              <a:uLnTx/>
              <a:uFillTx/>
              <a:latin typeface="Verdana" charset="0"/>
              <a:ea typeface="Verdana" charset="0"/>
            </a:endParaRPr>
          </a:p>
        </p:txBody>
      </p:sp>
    </p:spTree>
    <p:extLst>
      <p:ext uri="{BB962C8B-B14F-4D97-AF65-F5344CB8AC3E}">
        <p14:creationId xmlns:p14="http://schemas.microsoft.com/office/powerpoint/2010/main" val="108351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55146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317238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18068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Anpassad layout">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EB868E0-8D1D-4BF3-A3DF-D73B33CCCD10}"/>
              </a:ext>
            </a:extLst>
          </p:cNvPr>
          <p:cNvSpPr/>
          <p:nvPr/>
        </p:nvSpPr>
        <p:spPr>
          <a:xfrm>
            <a:off x="0" y="0"/>
            <a:ext cx="12192000"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98D69104-CA68-074C-805A-5C5AFDFAC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24660" y="2324828"/>
            <a:ext cx="8930375" cy="2562301"/>
          </a:xfrm>
          <a:prstGeom prst="rect">
            <a:avLst/>
          </a:prstGeom>
        </p:spPr>
      </p:pic>
    </p:spTree>
    <p:extLst>
      <p:ext uri="{BB962C8B-B14F-4D97-AF65-F5344CB8AC3E}">
        <p14:creationId xmlns:p14="http://schemas.microsoft.com/office/powerpoint/2010/main" val="1810854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923A4A-81E9-420E-A978-16EB67BFAEA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3742B86-7B6D-49B6-944E-4CDCDD74D1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7D915C-14FB-4A0D-ACE9-03AEFF301CE1}"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2021-10-19</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Platshållare för sidfot 3">
            <a:extLst>
              <a:ext uri="{FF2B5EF4-FFF2-40B4-BE49-F238E27FC236}">
                <a16:creationId xmlns:a16="http://schemas.microsoft.com/office/drawing/2014/main" id="{E9A852BE-13C5-4AF3-9145-FF061CBFDC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bildnummer 4">
            <a:extLst>
              <a:ext uri="{FF2B5EF4-FFF2-40B4-BE49-F238E27FC236}">
                <a16:creationId xmlns:a16="http://schemas.microsoft.com/office/drawing/2014/main" id="{58AD4814-7A7D-4AB7-A2D1-4B566B43DC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3B4A8-B906-4D23-957C-53405A7431E9}"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424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Rubrik, text och plats frö ikon">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6E56201-72A2-4AA2-8C5A-E070E864A25C}"/>
              </a:ext>
            </a:extLst>
          </p:cNvPr>
          <p:cNvSpPr/>
          <p:nvPr/>
        </p:nvSpPr>
        <p:spPr>
          <a:xfrm>
            <a:off x="0" y="0"/>
            <a:ext cx="12192000" cy="1520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ktangel 10">
            <a:extLst>
              <a:ext uri="{FF2B5EF4-FFF2-40B4-BE49-F238E27FC236}">
                <a16:creationId xmlns:a16="http://schemas.microsoft.com/office/drawing/2014/main" id="{3A04EE02-8ACF-4C29-992D-C641AAAEEF94}"/>
              </a:ext>
            </a:extLst>
          </p:cNvPr>
          <p:cNvSpPr/>
          <p:nvPr/>
        </p:nvSpPr>
        <p:spPr>
          <a:xfrm>
            <a:off x="0" y="6103077"/>
            <a:ext cx="12192000" cy="7549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72E2CFA-F47C-4E3F-964A-FF2E9AD64068}"/>
              </a:ext>
            </a:extLst>
          </p:cNvPr>
          <p:cNvSpPr>
            <a:spLocks noGrp="1"/>
          </p:cNvSpPr>
          <p:nvPr>
            <p:ph type="title"/>
          </p:nvPr>
        </p:nvSpPr>
        <p:spPr/>
        <p:txBody>
          <a:bodyPr/>
          <a:lstStyle/>
          <a:p>
            <a:r>
              <a:rPr lang="sv-SE"/>
              <a:t>Klicka här för att ändra format</a:t>
            </a:r>
          </a:p>
        </p:txBody>
      </p:sp>
      <p:sp>
        <p:nvSpPr>
          <p:cNvPr id="5" name="Platshållare för datum 4">
            <a:extLst>
              <a:ext uri="{FF2B5EF4-FFF2-40B4-BE49-F238E27FC236}">
                <a16:creationId xmlns:a16="http://schemas.microsoft.com/office/drawing/2014/main" id="{AD1FD8ED-2717-4314-B958-AAEB6B5B39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008AC9-03DB-AE40-B980-3A89BEB803A4}" type="datetime1">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2021-10-19</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Platshållare för sidfot 5">
            <a:extLst>
              <a:ext uri="{FF2B5EF4-FFF2-40B4-BE49-F238E27FC236}">
                <a16:creationId xmlns:a16="http://schemas.microsoft.com/office/drawing/2014/main" id="{2F7C4B8E-D7BE-409D-BBEE-F3BDC870E9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Platshållare för bildnummer 6">
            <a:extLst>
              <a:ext uri="{FF2B5EF4-FFF2-40B4-BE49-F238E27FC236}">
                <a16:creationId xmlns:a16="http://schemas.microsoft.com/office/drawing/2014/main" id="{E63B4A09-6431-45A4-AB1F-1DDBC177A4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2F4BD-4C73-144D-875C-8105CA6FE4B5}"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Platshållare för innehåll 2">
            <a:extLst>
              <a:ext uri="{FF2B5EF4-FFF2-40B4-BE49-F238E27FC236}">
                <a16:creationId xmlns:a16="http://schemas.microsoft.com/office/drawing/2014/main" id="{37364732-91DF-4B1A-8265-A3B609DDF61E}"/>
              </a:ext>
            </a:extLst>
          </p:cNvPr>
          <p:cNvSpPr>
            <a:spLocks noGrp="1"/>
          </p:cNvSpPr>
          <p:nvPr>
            <p:ph idx="1"/>
          </p:nvPr>
        </p:nvSpPr>
        <p:spPr>
          <a:xfrm>
            <a:off x="763200" y="1988111"/>
            <a:ext cx="5180400" cy="370941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14" name="Grupp 13">
            <a:extLst>
              <a:ext uri="{FF2B5EF4-FFF2-40B4-BE49-F238E27FC236}">
                <a16:creationId xmlns:a16="http://schemas.microsoft.com/office/drawing/2014/main" id="{15F968FC-3F47-49A5-B8AF-109F7F67ADA9}"/>
              </a:ext>
            </a:extLst>
          </p:cNvPr>
          <p:cNvGrpSpPr/>
          <p:nvPr/>
        </p:nvGrpSpPr>
        <p:grpSpPr>
          <a:xfrm>
            <a:off x="11810082" y="374691"/>
            <a:ext cx="381918" cy="1145751"/>
            <a:chOff x="6502400" y="400050"/>
            <a:chExt cx="358776" cy="1076325"/>
          </a:xfrm>
        </p:grpSpPr>
        <p:sp>
          <p:nvSpPr>
            <p:cNvPr id="15" name="Freeform 7">
              <a:extLst>
                <a:ext uri="{FF2B5EF4-FFF2-40B4-BE49-F238E27FC236}">
                  <a16:creationId xmlns:a16="http://schemas.microsoft.com/office/drawing/2014/main" id="{0133635B-8799-42F7-8B73-5D61F4E3A86E}"/>
                </a:ext>
              </a:extLst>
            </p:cNvPr>
            <p:cNvSpPr>
              <a:spLocks/>
            </p:cNvSpPr>
            <p:nvPr userDrawn="1"/>
          </p:nvSpPr>
          <p:spPr bwMode="auto">
            <a:xfrm>
              <a:off x="6502400" y="400050"/>
              <a:ext cx="134938" cy="134938"/>
            </a:xfrm>
            <a:custGeom>
              <a:avLst/>
              <a:gdLst>
                <a:gd name="T0" fmla="*/ 0 w 85"/>
                <a:gd name="T1" fmla="*/ 0 h 85"/>
                <a:gd name="T2" fmla="*/ 0 w 85"/>
                <a:gd name="T3" fmla="*/ 1 h 85"/>
                <a:gd name="T4" fmla="*/ 0 w 85"/>
                <a:gd name="T5" fmla="*/ 85 h 85"/>
                <a:gd name="T6" fmla="*/ 85 w 85"/>
                <a:gd name="T7" fmla="*/ 0 h 85"/>
                <a:gd name="T8" fmla="*/ 0 w 85"/>
                <a:gd name="T9" fmla="*/ 0 h 85"/>
              </a:gdLst>
              <a:ahLst/>
              <a:cxnLst>
                <a:cxn ang="0">
                  <a:pos x="T0" y="T1"/>
                </a:cxn>
                <a:cxn ang="0">
                  <a:pos x="T2" y="T3"/>
                </a:cxn>
                <a:cxn ang="0">
                  <a:pos x="T4" y="T5"/>
                </a:cxn>
                <a:cxn ang="0">
                  <a:pos x="T6" y="T7"/>
                </a:cxn>
                <a:cxn ang="0">
                  <a:pos x="T8" y="T9"/>
                </a:cxn>
              </a:cxnLst>
              <a:rect l="0" t="0" r="r" b="b"/>
              <a:pathLst>
                <a:path w="85" h="85">
                  <a:moveTo>
                    <a:pt x="0" y="0"/>
                  </a:moveTo>
                  <a:lnTo>
                    <a:pt x="0" y="1"/>
                  </a:lnTo>
                  <a:lnTo>
                    <a:pt x="0" y="85"/>
                  </a:lnTo>
                  <a:lnTo>
                    <a:pt x="8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0D5BD3B6-FC7B-4168-A0F7-8BBF49EF494A}"/>
                </a:ext>
              </a:extLst>
            </p:cNvPr>
            <p:cNvSpPr>
              <a:spLocks/>
            </p:cNvSpPr>
            <p:nvPr userDrawn="1"/>
          </p:nvSpPr>
          <p:spPr bwMode="auto">
            <a:xfrm>
              <a:off x="6502400" y="400050"/>
              <a:ext cx="358775" cy="404813"/>
            </a:xfrm>
            <a:custGeom>
              <a:avLst/>
              <a:gdLst>
                <a:gd name="T0" fmla="*/ 170 w 226"/>
                <a:gd name="T1" fmla="*/ 0 h 255"/>
                <a:gd name="T2" fmla="*/ 0 w 226"/>
                <a:gd name="T3" fmla="*/ 170 h 255"/>
                <a:gd name="T4" fmla="*/ 0 w 226"/>
                <a:gd name="T5" fmla="*/ 255 h 255"/>
                <a:gd name="T6" fmla="*/ 226 w 226"/>
                <a:gd name="T7" fmla="*/ 29 h 255"/>
                <a:gd name="T8" fmla="*/ 226 w 226"/>
                <a:gd name="T9" fmla="*/ 0 h 255"/>
                <a:gd name="T10" fmla="*/ 170 w 226"/>
                <a:gd name="T11" fmla="*/ 0 h 255"/>
              </a:gdLst>
              <a:ahLst/>
              <a:cxnLst>
                <a:cxn ang="0">
                  <a:pos x="T0" y="T1"/>
                </a:cxn>
                <a:cxn ang="0">
                  <a:pos x="T2" y="T3"/>
                </a:cxn>
                <a:cxn ang="0">
                  <a:pos x="T4" y="T5"/>
                </a:cxn>
                <a:cxn ang="0">
                  <a:pos x="T6" y="T7"/>
                </a:cxn>
                <a:cxn ang="0">
                  <a:pos x="T8" y="T9"/>
                </a:cxn>
                <a:cxn ang="0">
                  <a:pos x="T10" y="T11"/>
                </a:cxn>
              </a:cxnLst>
              <a:rect l="0" t="0" r="r" b="b"/>
              <a:pathLst>
                <a:path w="226" h="255">
                  <a:moveTo>
                    <a:pt x="170" y="0"/>
                  </a:moveTo>
                  <a:lnTo>
                    <a:pt x="0" y="170"/>
                  </a:lnTo>
                  <a:lnTo>
                    <a:pt x="0" y="255"/>
                  </a:lnTo>
                  <a:lnTo>
                    <a:pt x="226" y="29"/>
                  </a:lnTo>
                  <a:lnTo>
                    <a:pt x="226" y="0"/>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F467E005-48D9-4D0A-A4DA-55309385F445}"/>
                </a:ext>
              </a:extLst>
            </p:cNvPr>
            <p:cNvSpPr>
              <a:spLocks/>
            </p:cNvSpPr>
            <p:nvPr userDrawn="1"/>
          </p:nvSpPr>
          <p:spPr bwMode="auto">
            <a:xfrm>
              <a:off x="6502400" y="579438"/>
              <a:ext cx="358775" cy="493713"/>
            </a:xfrm>
            <a:custGeom>
              <a:avLst/>
              <a:gdLst>
                <a:gd name="T0" fmla="*/ 0 w 226"/>
                <a:gd name="T1" fmla="*/ 226 h 311"/>
                <a:gd name="T2" fmla="*/ 0 w 226"/>
                <a:gd name="T3" fmla="*/ 311 h 311"/>
                <a:gd name="T4" fmla="*/ 226 w 226"/>
                <a:gd name="T5" fmla="*/ 85 h 311"/>
                <a:gd name="T6" fmla="*/ 226 w 226"/>
                <a:gd name="T7" fmla="*/ 0 h 311"/>
                <a:gd name="T8" fmla="*/ 0 w 226"/>
                <a:gd name="T9" fmla="*/ 226 h 311"/>
              </a:gdLst>
              <a:ahLst/>
              <a:cxnLst>
                <a:cxn ang="0">
                  <a:pos x="T0" y="T1"/>
                </a:cxn>
                <a:cxn ang="0">
                  <a:pos x="T2" y="T3"/>
                </a:cxn>
                <a:cxn ang="0">
                  <a:pos x="T4" y="T5"/>
                </a:cxn>
                <a:cxn ang="0">
                  <a:pos x="T6" y="T7"/>
                </a:cxn>
                <a:cxn ang="0">
                  <a:pos x="T8" y="T9"/>
                </a:cxn>
              </a:cxnLst>
              <a:rect l="0" t="0" r="r" b="b"/>
              <a:pathLst>
                <a:path w="226" h="311">
                  <a:moveTo>
                    <a:pt x="0" y="226"/>
                  </a:moveTo>
                  <a:lnTo>
                    <a:pt x="0" y="311"/>
                  </a:lnTo>
                  <a:lnTo>
                    <a:pt x="226" y="85"/>
                  </a:lnTo>
                  <a:lnTo>
                    <a:pt x="226" y="0"/>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0">
              <a:extLst>
                <a:ext uri="{FF2B5EF4-FFF2-40B4-BE49-F238E27FC236}">
                  <a16:creationId xmlns:a16="http://schemas.microsoft.com/office/drawing/2014/main" id="{AE1E3283-1538-4DDA-BA96-040884A53A5C}"/>
                </a:ext>
              </a:extLst>
            </p:cNvPr>
            <p:cNvSpPr>
              <a:spLocks/>
            </p:cNvSpPr>
            <p:nvPr userDrawn="1"/>
          </p:nvSpPr>
          <p:spPr bwMode="auto">
            <a:xfrm>
              <a:off x="6502400" y="849313"/>
              <a:ext cx="358775" cy="492125"/>
            </a:xfrm>
            <a:custGeom>
              <a:avLst/>
              <a:gdLst>
                <a:gd name="T0" fmla="*/ 0 w 226"/>
                <a:gd name="T1" fmla="*/ 226 h 310"/>
                <a:gd name="T2" fmla="*/ 0 w 226"/>
                <a:gd name="T3" fmla="*/ 310 h 310"/>
                <a:gd name="T4" fmla="*/ 226 w 226"/>
                <a:gd name="T5" fmla="*/ 84 h 310"/>
                <a:gd name="T6" fmla="*/ 226 w 226"/>
                <a:gd name="T7" fmla="*/ 0 h 310"/>
                <a:gd name="T8" fmla="*/ 0 w 226"/>
                <a:gd name="T9" fmla="*/ 226 h 310"/>
              </a:gdLst>
              <a:ahLst/>
              <a:cxnLst>
                <a:cxn ang="0">
                  <a:pos x="T0" y="T1"/>
                </a:cxn>
                <a:cxn ang="0">
                  <a:pos x="T2" y="T3"/>
                </a:cxn>
                <a:cxn ang="0">
                  <a:pos x="T4" y="T5"/>
                </a:cxn>
                <a:cxn ang="0">
                  <a:pos x="T6" y="T7"/>
                </a:cxn>
                <a:cxn ang="0">
                  <a:pos x="T8" y="T9"/>
                </a:cxn>
              </a:cxnLst>
              <a:rect l="0" t="0" r="r" b="b"/>
              <a:pathLst>
                <a:path w="226" h="310">
                  <a:moveTo>
                    <a:pt x="0" y="226"/>
                  </a:moveTo>
                  <a:lnTo>
                    <a:pt x="0" y="310"/>
                  </a:lnTo>
                  <a:lnTo>
                    <a:pt x="226" y="84"/>
                  </a:lnTo>
                  <a:lnTo>
                    <a:pt x="226" y="0"/>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1">
              <a:extLst>
                <a:ext uri="{FF2B5EF4-FFF2-40B4-BE49-F238E27FC236}">
                  <a16:creationId xmlns:a16="http://schemas.microsoft.com/office/drawing/2014/main" id="{4F473EBF-F417-4E66-A25E-DEFAD1A700FE}"/>
                </a:ext>
              </a:extLst>
            </p:cNvPr>
            <p:cNvSpPr>
              <a:spLocks/>
            </p:cNvSpPr>
            <p:nvPr userDrawn="1"/>
          </p:nvSpPr>
          <p:spPr bwMode="auto">
            <a:xfrm>
              <a:off x="6502400" y="1117600"/>
              <a:ext cx="358775" cy="358775"/>
            </a:xfrm>
            <a:custGeom>
              <a:avLst/>
              <a:gdLst>
                <a:gd name="T0" fmla="*/ 0 w 226"/>
                <a:gd name="T1" fmla="*/ 226 h 226"/>
                <a:gd name="T2" fmla="*/ 0 w 226"/>
                <a:gd name="T3" fmla="*/ 226 h 226"/>
                <a:gd name="T4" fmla="*/ 84 w 226"/>
                <a:gd name="T5" fmla="*/ 226 h 226"/>
                <a:gd name="T6" fmla="*/ 226 w 226"/>
                <a:gd name="T7" fmla="*/ 85 h 226"/>
                <a:gd name="T8" fmla="*/ 226 w 226"/>
                <a:gd name="T9" fmla="*/ 0 h 226"/>
                <a:gd name="T10" fmla="*/ 0 w 226"/>
                <a:gd name="T11" fmla="*/ 226 h 226"/>
              </a:gdLst>
              <a:ahLst/>
              <a:cxnLst>
                <a:cxn ang="0">
                  <a:pos x="T0" y="T1"/>
                </a:cxn>
                <a:cxn ang="0">
                  <a:pos x="T2" y="T3"/>
                </a:cxn>
                <a:cxn ang="0">
                  <a:pos x="T4" y="T5"/>
                </a:cxn>
                <a:cxn ang="0">
                  <a:pos x="T6" y="T7"/>
                </a:cxn>
                <a:cxn ang="0">
                  <a:pos x="T8" y="T9"/>
                </a:cxn>
                <a:cxn ang="0">
                  <a:pos x="T10" y="T11"/>
                </a:cxn>
              </a:cxnLst>
              <a:rect l="0" t="0" r="r" b="b"/>
              <a:pathLst>
                <a:path w="226" h="226">
                  <a:moveTo>
                    <a:pt x="0" y="226"/>
                  </a:moveTo>
                  <a:lnTo>
                    <a:pt x="0" y="226"/>
                  </a:lnTo>
                  <a:lnTo>
                    <a:pt x="84" y="226"/>
                  </a:lnTo>
                  <a:lnTo>
                    <a:pt x="226" y="85"/>
                  </a:lnTo>
                  <a:lnTo>
                    <a:pt x="226" y="0"/>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12">
              <a:extLst>
                <a:ext uri="{FF2B5EF4-FFF2-40B4-BE49-F238E27FC236}">
                  <a16:creationId xmlns:a16="http://schemas.microsoft.com/office/drawing/2014/main" id="{BE015990-0026-4045-9A14-0C0088B15973}"/>
                </a:ext>
              </a:extLst>
            </p:cNvPr>
            <p:cNvSpPr>
              <a:spLocks/>
            </p:cNvSpPr>
            <p:nvPr userDrawn="1"/>
          </p:nvSpPr>
          <p:spPr bwMode="auto">
            <a:xfrm>
              <a:off x="6770688" y="1387475"/>
              <a:ext cx="90488" cy="88900"/>
            </a:xfrm>
            <a:custGeom>
              <a:avLst/>
              <a:gdLst>
                <a:gd name="T0" fmla="*/ 0 w 57"/>
                <a:gd name="T1" fmla="*/ 56 h 56"/>
                <a:gd name="T2" fmla="*/ 57 w 57"/>
                <a:gd name="T3" fmla="*/ 56 h 56"/>
                <a:gd name="T4" fmla="*/ 57 w 57"/>
                <a:gd name="T5" fmla="*/ 0 h 56"/>
                <a:gd name="T6" fmla="*/ 0 w 57"/>
                <a:gd name="T7" fmla="*/ 56 h 56"/>
              </a:gdLst>
              <a:ahLst/>
              <a:cxnLst>
                <a:cxn ang="0">
                  <a:pos x="T0" y="T1"/>
                </a:cxn>
                <a:cxn ang="0">
                  <a:pos x="T2" y="T3"/>
                </a:cxn>
                <a:cxn ang="0">
                  <a:pos x="T4" y="T5"/>
                </a:cxn>
                <a:cxn ang="0">
                  <a:pos x="T6" y="T7"/>
                </a:cxn>
              </a:cxnLst>
              <a:rect l="0" t="0" r="r" b="b"/>
              <a:pathLst>
                <a:path w="57" h="56">
                  <a:moveTo>
                    <a:pt x="0" y="56"/>
                  </a:moveTo>
                  <a:lnTo>
                    <a:pt x="57" y="56"/>
                  </a:lnTo>
                  <a:lnTo>
                    <a:pt x="57"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Rektangel 3">
            <a:extLst>
              <a:ext uri="{FF2B5EF4-FFF2-40B4-BE49-F238E27FC236}">
                <a16:creationId xmlns:a16="http://schemas.microsoft.com/office/drawing/2014/main" id="{6C16CB12-3BD3-4B22-BFA9-08333E6A3884}"/>
              </a:ext>
            </a:extLst>
          </p:cNvPr>
          <p:cNvSpPr/>
          <p:nvPr/>
        </p:nvSpPr>
        <p:spPr>
          <a:xfrm>
            <a:off x="6082301" y="1520825"/>
            <a:ext cx="6109699" cy="4572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4244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651585-BD3F-4093-9B9F-E3F91F7E32D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39140A4-01A8-4F12-8A26-78EB799353C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D534D7-1397-49BC-945D-049071FA0C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7D915C-14FB-4A0D-ACE9-03AEFF301CE1}"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2021-10-19</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a:extLst>
              <a:ext uri="{FF2B5EF4-FFF2-40B4-BE49-F238E27FC236}">
                <a16:creationId xmlns:a16="http://schemas.microsoft.com/office/drawing/2014/main" id="{6A0DCC6E-668C-4F8C-84EC-EED6F02AF6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a:extLst>
              <a:ext uri="{FF2B5EF4-FFF2-40B4-BE49-F238E27FC236}">
                <a16:creationId xmlns:a16="http://schemas.microsoft.com/office/drawing/2014/main" id="{72EE5F4F-C2E0-42C5-9FD7-72AF558783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3B4A8-B906-4D23-957C-53405A7431E9}"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306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el, ondertitel en tekst met patroon">
    <p:bg>
      <p:bgPr>
        <a:solidFill>
          <a:schemeClr val="accent1"/>
        </a:solidFill>
        <a:effectLst/>
      </p:bgPr>
    </p:bg>
    <p:spTree>
      <p:nvGrpSpPr>
        <p:cNvPr id="1" name=""/>
        <p:cNvGrpSpPr/>
        <p:nvPr/>
      </p:nvGrpSpPr>
      <p:grpSpPr>
        <a:xfrm>
          <a:off x="0" y="0"/>
          <a:ext cx="0" cy="0"/>
          <a:chOff x="0" y="0"/>
          <a:chExt cx="0" cy="0"/>
        </a:xfrm>
      </p:grpSpPr>
      <p:sp>
        <p:nvSpPr>
          <p:cNvPr id="12" name="Titel 3"/>
          <p:cNvSpPr>
            <a:spLocks noGrp="1"/>
          </p:cNvSpPr>
          <p:nvPr>
            <p:ph type="title" hasCustomPrompt="1"/>
          </p:nvPr>
        </p:nvSpPr>
        <p:spPr>
          <a:xfrm>
            <a:off x="731838" y="1108512"/>
            <a:ext cx="3034018" cy="784249"/>
          </a:xfrm>
          <a:solidFill>
            <a:schemeClr val="accent2"/>
          </a:solidFill>
        </p:spPr>
        <p:txBody>
          <a:bodyPr tIns="36000" bIns="0"/>
          <a:lstStyle>
            <a:lvl1pPr>
              <a:defRPr sz="5400" strike="noStrike" baseline="0"/>
            </a:lvl1pPr>
          </a:lstStyle>
          <a:p>
            <a:r>
              <a:rPr lang="nl-NL" dirty="0"/>
              <a:t>DANK U</a:t>
            </a:r>
          </a:p>
        </p:txBody>
      </p:sp>
      <p:sp>
        <p:nvSpPr>
          <p:cNvPr id="2" name="Rechthoek 1"/>
          <p:cNvSpPr/>
          <p:nvPr userDrawn="1"/>
        </p:nvSpPr>
        <p:spPr>
          <a:xfrm>
            <a:off x="0" y="4893422"/>
            <a:ext cx="12192000" cy="1971207"/>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3A0"/>
              </a:solidFill>
              <a:effectLst/>
              <a:uLnTx/>
              <a:uFillTx/>
              <a:latin typeface="Verdana" charset="0"/>
              <a:ea typeface="Verdana" charset="0"/>
              <a:cs typeface="Verdana" charset="0"/>
            </a:endParaRPr>
          </a:p>
        </p:txBody>
      </p:sp>
      <p:sp>
        <p:nvSpPr>
          <p:cNvPr id="40" name="Vrije vorm 39"/>
          <p:cNvSpPr/>
          <p:nvPr userDrawn="1"/>
        </p:nvSpPr>
        <p:spPr>
          <a:xfrm>
            <a:off x="9546040" y="0"/>
            <a:ext cx="2645960" cy="6866513"/>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a:ea typeface="+mn-ea"/>
              <a:cs typeface="+mn-cs"/>
            </a:endParaRPr>
          </a:p>
        </p:txBody>
      </p:sp>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38" y="5370705"/>
            <a:ext cx="3189618" cy="1124340"/>
          </a:xfrm>
          <a:prstGeom prst="rect">
            <a:avLst/>
          </a:prstGeom>
        </p:spPr>
      </p:pic>
    </p:spTree>
    <p:extLst>
      <p:ext uri="{BB962C8B-B14F-4D97-AF65-F5344CB8AC3E}">
        <p14:creationId xmlns:p14="http://schemas.microsoft.com/office/powerpoint/2010/main" val="1901022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ondertitel en 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6600"/>
                </a:solidFill>
                <a:effectLst/>
                <a:uLnTx/>
                <a:uFillTx/>
                <a:latin typeface="Verdana" charset="0"/>
                <a:ea typeface="Verdana" charset="0"/>
              </a:rPr>
              <a:t>SIUR in written press media</a:t>
            </a:r>
            <a:endParaRPr kumimoji="0" lang="nl-NL" sz="1000" b="0" i="0" u="none" strike="noStrike" kern="1200" cap="none" spc="0" normalizeH="0" baseline="0" noProof="0" dirty="0">
              <a:ln>
                <a:noFill/>
              </a:ln>
              <a:solidFill>
                <a:srgbClr val="FF6600"/>
              </a:solidFill>
              <a:effectLst/>
              <a:uLnTx/>
              <a:uFillTx/>
              <a:latin typeface="Verdana" charset="0"/>
              <a:ea typeface="Verdana" charset="0"/>
            </a:endParaRPr>
          </a:p>
        </p:txBody>
      </p:sp>
      <p:sp>
        <p:nvSpPr>
          <p:cNvPr id="9" name="Tijdelijke aanduiding voor dianummer 8"/>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00339F"/>
                </a:solidFill>
                <a:effectLst/>
                <a:uLnTx/>
                <a:uFillTx/>
                <a:latin typeface="Verdana" charset="0"/>
                <a:ea typeface="Verdana" charset="0"/>
              </a:rPr>
              <a:t> </a:t>
            </a:r>
            <a:fld id="{141DC315-004D-734B-91F7-61E542849DC9}" type="datetimeFigureOut">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r>
              <a:rPr kumimoji="0" lang="nl-NL" sz="1000" b="0" i="0" u="none" strike="noStrike" kern="1200" cap="none" spc="0" normalizeH="0" baseline="0" noProof="0">
                <a:ln>
                  <a:noFill/>
                </a:ln>
                <a:solidFill>
                  <a:srgbClr val="00339F"/>
                </a:solidFill>
                <a:effectLst/>
                <a:uLnTx/>
                <a:uFillTx/>
                <a:latin typeface="Verdana" charset="0"/>
                <a:ea typeface="Verdana" charset="0"/>
              </a:rPr>
              <a:t> | </a:t>
            </a:r>
            <a:fld id="{2DAB09C5-3251-4B47-B002-D03712DC64C3}" type="slidenum">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NL" sz="1000" b="0" i="0" u="none" strike="noStrike" kern="1200" cap="none" spc="0" normalizeH="0" baseline="0" noProof="0" dirty="0">
              <a:ln>
                <a:noFill/>
              </a:ln>
              <a:solidFill>
                <a:srgbClr val="00339F"/>
              </a:solidFill>
              <a:effectLst/>
              <a:uLnTx/>
              <a:uFillTx/>
              <a:latin typeface="Verdana" charset="0"/>
              <a:ea typeface="Verdana" charset="0"/>
            </a:endParaRPr>
          </a:p>
        </p:txBody>
      </p:sp>
      <p:sp>
        <p:nvSpPr>
          <p:cNvPr id="11"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
        <p:nvSpPr>
          <p:cNvPr id="4" name="Tijdelijke aanduiding voor tekst 3"/>
          <p:cNvSpPr>
            <a:spLocks noGrp="1"/>
          </p:cNvSpPr>
          <p:nvPr>
            <p:ph type="body" sz="quarter" idx="13"/>
          </p:nvPr>
        </p:nvSpPr>
        <p:spPr>
          <a:xfrm>
            <a:off x="634795" y="1990140"/>
            <a:ext cx="9387746" cy="34671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0" name="Titel 3"/>
          <p:cNvSpPr>
            <a:spLocks noGrp="1"/>
          </p:cNvSpPr>
          <p:nvPr>
            <p:ph type="title"/>
          </p:nvPr>
        </p:nvSpPr>
        <p:spPr>
          <a:xfrm>
            <a:off x="731837" y="711463"/>
            <a:ext cx="5340895" cy="341050"/>
          </a:xfrm>
        </p:spPr>
        <p:txBody>
          <a:bodyPr tIns="36000" bIns="0"/>
          <a:lstStyle>
            <a:lvl1pPr>
              <a:defRPr sz="2200" strike="noStrike" baseline="0"/>
            </a:lvl1pPr>
          </a:lstStyle>
          <a:p>
            <a:r>
              <a:rPr lang="nl-NL"/>
              <a:t>Titelstijl van model bewerken</a:t>
            </a:r>
            <a:endParaRPr lang="nl-NL" dirty="0"/>
          </a:p>
        </p:txBody>
      </p:sp>
    </p:spTree>
    <p:extLst>
      <p:ext uri="{BB962C8B-B14F-4D97-AF65-F5344CB8AC3E}">
        <p14:creationId xmlns:p14="http://schemas.microsoft.com/office/powerpoint/2010/main" val="1628935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ondertitel, tekst en één foto">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6600"/>
                </a:solidFill>
                <a:effectLst/>
                <a:uLnTx/>
                <a:uFillTx/>
                <a:latin typeface="Verdana" charset="0"/>
                <a:ea typeface="Verdana" charset="0"/>
              </a:rPr>
              <a:t>SIUR in written press media</a:t>
            </a:r>
            <a:endParaRPr kumimoji="0" lang="nl-NL" sz="1000" b="0" i="0" u="none" strike="noStrike" kern="1200" cap="none" spc="0" normalizeH="0" baseline="0" noProof="0" dirty="0">
              <a:ln>
                <a:noFill/>
              </a:ln>
              <a:solidFill>
                <a:srgbClr val="FF6600"/>
              </a:solidFill>
              <a:effectLst/>
              <a:uLnTx/>
              <a:uFillTx/>
              <a:latin typeface="Verdana" charset="0"/>
              <a:ea typeface="Verdana" charset="0"/>
            </a:endParaRPr>
          </a:p>
        </p:txBody>
      </p:sp>
      <p:sp>
        <p:nvSpPr>
          <p:cNvPr id="9" name="Tijdelijke aanduiding voor dianummer 8"/>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00339F"/>
                </a:solidFill>
                <a:effectLst/>
                <a:uLnTx/>
                <a:uFillTx/>
                <a:latin typeface="Verdana" charset="0"/>
                <a:ea typeface="Verdana" charset="0"/>
              </a:rPr>
              <a:t> </a:t>
            </a:r>
            <a:fld id="{141DC315-004D-734B-91F7-61E542849DC9}" type="datetimeFigureOut">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r>
              <a:rPr kumimoji="0" lang="nl-NL" sz="1000" b="0" i="0" u="none" strike="noStrike" kern="1200" cap="none" spc="0" normalizeH="0" baseline="0" noProof="0">
                <a:ln>
                  <a:noFill/>
                </a:ln>
                <a:solidFill>
                  <a:srgbClr val="00339F"/>
                </a:solidFill>
                <a:effectLst/>
                <a:uLnTx/>
                <a:uFillTx/>
                <a:latin typeface="Verdana" charset="0"/>
                <a:ea typeface="Verdana" charset="0"/>
              </a:rPr>
              <a:t> | </a:t>
            </a:r>
            <a:fld id="{2DAB09C5-3251-4B47-B002-D03712DC64C3}" type="slidenum">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NL" sz="1000" b="0" i="0" u="none" strike="noStrike" kern="1200" cap="none" spc="0" normalizeH="0" baseline="0" noProof="0" dirty="0">
              <a:ln>
                <a:noFill/>
              </a:ln>
              <a:solidFill>
                <a:srgbClr val="00339F"/>
              </a:solidFill>
              <a:effectLst/>
              <a:uLnTx/>
              <a:uFillTx/>
              <a:latin typeface="Verdana" charset="0"/>
              <a:ea typeface="Verdana" charset="0"/>
            </a:endParaRPr>
          </a:p>
        </p:txBody>
      </p:sp>
      <p:sp>
        <p:nvSpPr>
          <p:cNvPr id="4" name="Tijdelijke aanduiding voor tekst 3"/>
          <p:cNvSpPr>
            <a:spLocks noGrp="1"/>
          </p:cNvSpPr>
          <p:nvPr>
            <p:ph type="body" sz="quarter" idx="13"/>
          </p:nvPr>
        </p:nvSpPr>
        <p:spPr>
          <a:xfrm>
            <a:off x="634795" y="1990140"/>
            <a:ext cx="6232170" cy="3364843"/>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3" name="Tijdelijke aanduiding voor afbeelding 2"/>
          <p:cNvSpPr>
            <a:spLocks noGrp="1"/>
          </p:cNvSpPr>
          <p:nvPr>
            <p:ph type="pic" sz="quarter" idx="14"/>
          </p:nvPr>
        </p:nvSpPr>
        <p:spPr>
          <a:xfrm>
            <a:off x="7404847" y="683763"/>
            <a:ext cx="4126753" cy="4671220"/>
          </a:xfrm>
        </p:spPr>
        <p:txBody>
          <a:bodyPr tIns="144000"/>
          <a:lstStyle>
            <a:lvl1pPr algn="ctr">
              <a:defRPr sz="1200"/>
            </a:lvl1pPr>
          </a:lstStyle>
          <a:p>
            <a:r>
              <a:rPr lang="nl-NL"/>
              <a:t>Sleep de afbeelding naar de tijdelijke aanduiding of klik op het pictogram als u een afbeelding wilt toevoegen</a:t>
            </a:r>
            <a:endParaRPr lang="en-GB"/>
          </a:p>
        </p:txBody>
      </p:sp>
      <p:sp>
        <p:nvSpPr>
          <p:cNvPr id="13"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Titelstijl van model bewerken</a:t>
            </a:r>
            <a:endParaRPr lang="nl-NL" dirty="0"/>
          </a:p>
        </p:txBody>
      </p:sp>
      <p:sp>
        <p:nvSpPr>
          <p:cNvPr id="14"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ext uri="{BB962C8B-B14F-4D97-AF65-F5344CB8AC3E}">
        <p14:creationId xmlns:p14="http://schemas.microsoft.com/office/powerpoint/2010/main" val="5864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rote tekst met patroon">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6600"/>
                </a:solidFill>
                <a:effectLst/>
                <a:uLnTx/>
                <a:uFillTx/>
                <a:latin typeface="Verdana" charset="0"/>
                <a:ea typeface="Verdana" charset="0"/>
              </a:rPr>
              <a:t>SIUR in written press media</a:t>
            </a:r>
            <a:endParaRPr kumimoji="0" lang="nl-NL" sz="1000" b="0" i="0" u="none" strike="noStrike" kern="1200" cap="none" spc="0" normalizeH="0" baseline="0" noProof="0">
              <a:ln>
                <a:noFill/>
              </a:ln>
              <a:solidFill>
                <a:srgbClr val="FF6600"/>
              </a:solidFill>
              <a:effectLst/>
              <a:uLnTx/>
              <a:uFillTx/>
              <a:latin typeface="Verdana" charset="0"/>
              <a:ea typeface="Verdana" charset="0"/>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339F"/>
                </a:solidFill>
                <a:effectLst/>
                <a:uLnTx/>
                <a:uFillTx/>
                <a:latin typeface="Verdana" charset="0"/>
                <a:ea typeface="Verdana" charset="0"/>
              </a:rPr>
              <a:t> </a:t>
            </a:r>
            <a:fld id="{141DC315-004D-734B-91F7-61E542849DC9}" type="datetimeFigureOut">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r>
              <a:rPr kumimoji="0" lang="nl-NL" sz="1000" b="0" i="0" u="none" strike="noStrike" kern="1200" cap="none" spc="0" normalizeH="0" baseline="0" noProof="0" dirty="0">
                <a:ln>
                  <a:noFill/>
                </a:ln>
                <a:solidFill>
                  <a:srgbClr val="00339F"/>
                </a:solidFill>
                <a:effectLst/>
                <a:uLnTx/>
                <a:uFillTx/>
                <a:latin typeface="Verdana" charset="0"/>
                <a:ea typeface="Verdana" charset="0"/>
              </a:rPr>
              <a:t> | </a:t>
            </a:r>
            <a:fld id="{2DAB09C5-3251-4B47-B002-D03712DC64C3}" type="slidenum">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NL" sz="1000" b="0" i="0" u="none" strike="noStrike" kern="1200" cap="none" spc="0" normalizeH="0" baseline="0" noProof="0" dirty="0">
              <a:ln>
                <a:noFill/>
              </a:ln>
              <a:solidFill>
                <a:srgbClr val="00339F"/>
              </a:solidFill>
              <a:effectLst/>
              <a:uLnTx/>
              <a:uFillTx/>
              <a:latin typeface="Verdana" charset="0"/>
              <a:ea typeface="Verdana" charset="0"/>
            </a:endParaRPr>
          </a:p>
        </p:txBody>
      </p:sp>
      <p:sp>
        <p:nvSpPr>
          <p:cNvPr id="34" name="Tijdelijke aanduiding voor tekst 33"/>
          <p:cNvSpPr>
            <a:spLocks noGrp="1"/>
          </p:cNvSpPr>
          <p:nvPr>
            <p:ph type="body" sz="quarter" idx="13"/>
          </p:nvPr>
        </p:nvSpPr>
        <p:spPr>
          <a:xfrm>
            <a:off x="1184795" y="475669"/>
            <a:ext cx="4226654" cy="5070692"/>
          </a:xfrm>
        </p:spPr>
        <p:txBody>
          <a:bodyPr>
            <a:noAutofit/>
          </a:bodyPr>
          <a:lstStyle>
            <a:lvl1pPr>
              <a:lnSpc>
                <a:spcPct val="70000"/>
              </a:lnSpc>
              <a:defRPr sz="9000" b="1" i="0" cap="all" baseline="0">
                <a:solidFill>
                  <a:schemeClr val="accent2"/>
                </a:solidFill>
              </a:defRPr>
            </a:lvl1pPr>
          </a:lstStyle>
          <a:p>
            <a:pPr lvl="0"/>
            <a:r>
              <a:rPr lang="nl-NL"/>
              <a:t>Klik om de tekststijl van het model te bewerken</a:t>
            </a:r>
          </a:p>
        </p:txBody>
      </p:sp>
      <p:sp>
        <p:nvSpPr>
          <p:cNvPr id="91" name="Text Placeholder 4"/>
          <p:cNvSpPr>
            <a:spLocks noGrp="1"/>
          </p:cNvSpPr>
          <p:nvPr>
            <p:ph type="body" sz="quarter" idx="14" hasCustomPrompt="1"/>
          </p:nvPr>
        </p:nvSpPr>
        <p:spPr>
          <a:xfrm>
            <a:off x="870538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2" name="Text Placeholder 4"/>
          <p:cNvSpPr>
            <a:spLocks noGrp="1"/>
          </p:cNvSpPr>
          <p:nvPr>
            <p:ph type="body" sz="quarter" idx="15" hasCustomPrompt="1"/>
          </p:nvPr>
        </p:nvSpPr>
        <p:spPr>
          <a:xfrm>
            <a:off x="916417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3" name="Text Placeholder 4"/>
          <p:cNvSpPr>
            <a:spLocks noGrp="1"/>
          </p:cNvSpPr>
          <p:nvPr>
            <p:ph type="body" sz="quarter" idx="16" hasCustomPrompt="1"/>
          </p:nvPr>
        </p:nvSpPr>
        <p:spPr>
          <a:xfrm>
            <a:off x="9622958"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4" name="Text Placeholder 4"/>
          <p:cNvSpPr>
            <a:spLocks noGrp="1"/>
          </p:cNvSpPr>
          <p:nvPr>
            <p:ph type="body" sz="quarter" idx="17" hasCustomPrompt="1"/>
          </p:nvPr>
        </p:nvSpPr>
        <p:spPr>
          <a:xfrm>
            <a:off x="10081746"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5" name="Text Placeholder 4"/>
          <p:cNvSpPr>
            <a:spLocks noGrp="1"/>
          </p:cNvSpPr>
          <p:nvPr>
            <p:ph type="body" sz="quarter" idx="18" hasCustomPrompt="1"/>
          </p:nvPr>
        </p:nvSpPr>
        <p:spPr>
          <a:xfrm>
            <a:off x="10540534"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6" name="Text Placeholder 4"/>
          <p:cNvSpPr>
            <a:spLocks noGrp="1"/>
          </p:cNvSpPr>
          <p:nvPr>
            <p:ph type="body" sz="quarter" idx="19" hasCustomPrompt="1"/>
          </p:nvPr>
        </p:nvSpPr>
        <p:spPr>
          <a:xfrm>
            <a:off x="1099932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7" name="Text Placeholder 4"/>
          <p:cNvSpPr>
            <a:spLocks noGrp="1"/>
          </p:cNvSpPr>
          <p:nvPr>
            <p:ph type="body" sz="quarter" idx="20" hasCustomPrompt="1"/>
          </p:nvPr>
        </p:nvSpPr>
        <p:spPr>
          <a:xfrm>
            <a:off x="1145811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8" name="Text Placeholder 4"/>
          <p:cNvSpPr>
            <a:spLocks noGrp="1"/>
          </p:cNvSpPr>
          <p:nvPr>
            <p:ph type="body" sz="quarter" idx="21" hasCustomPrompt="1"/>
          </p:nvPr>
        </p:nvSpPr>
        <p:spPr>
          <a:xfrm>
            <a:off x="871426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9" name="Text Placeholder 4"/>
          <p:cNvSpPr>
            <a:spLocks noGrp="1"/>
          </p:cNvSpPr>
          <p:nvPr>
            <p:ph type="body" sz="quarter" idx="22" hasCustomPrompt="1"/>
          </p:nvPr>
        </p:nvSpPr>
        <p:spPr>
          <a:xfrm>
            <a:off x="917305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0" name="Text Placeholder 4"/>
          <p:cNvSpPr>
            <a:spLocks noGrp="1"/>
          </p:cNvSpPr>
          <p:nvPr>
            <p:ph type="body" sz="quarter" idx="23" hasCustomPrompt="1"/>
          </p:nvPr>
        </p:nvSpPr>
        <p:spPr>
          <a:xfrm>
            <a:off x="9631839"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1" name="Text Placeholder 4"/>
          <p:cNvSpPr>
            <a:spLocks noGrp="1"/>
          </p:cNvSpPr>
          <p:nvPr>
            <p:ph type="body" sz="quarter" idx="24" hasCustomPrompt="1"/>
          </p:nvPr>
        </p:nvSpPr>
        <p:spPr>
          <a:xfrm>
            <a:off x="10090627"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2" name="Text Placeholder 4"/>
          <p:cNvSpPr>
            <a:spLocks noGrp="1"/>
          </p:cNvSpPr>
          <p:nvPr>
            <p:ph type="body" sz="quarter" idx="25" hasCustomPrompt="1"/>
          </p:nvPr>
        </p:nvSpPr>
        <p:spPr>
          <a:xfrm>
            <a:off x="10549415"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3" name="Text Placeholder 4"/>
          <p:cNvSpPr>
            <a:spLocks noGrp="1"/>
          </p:cNvSpPr>
          <p:nvPr>
            <p:ph type="body" sz="quarter" idx="26" hasCustomPrompt="1"/>
          </p:nvPr>
        </p:nvSpPr>
        <p:spPr>
          <a:xfrm>
            <a:off x="1100820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4" name="Text Placeholder 4"/>
          <p:cNvSpPr>
            <a:spLocks noGrp="1"/>
          </p:cNvSpPr>
          <p:nvPr>
            <p:ph type="body" sz="quarter" idx="27" hasCustomPrompt="1"/>
          </p:nvPr>
        </p:nvSpPr>
        <p:spPr>
          <a:xfrm>
            <a:off x="1146699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dirty="0"/>
              <a:t> </a:t>
            </a:r>
          </a:p>
        </p:txBody>
      </p:sp>
      <p:sp>
        <p:nvSpPr>
          <p:cNvPr id="105" name="Text Placeholder 4"/>
          <p:cNvSpPr>
            <a:spLocks noGrp="1"/>
          </p:cNvSpPr>
          <p:nvPr>
            <p:ph type="body" sz="quarter" idx="28" hasCustomPrompt="1"/>
          </p:nvPr>
        </p:nvSpPr>
        <p:spPr>
          <a:xfrm>
            <a:off x="871426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6" name="Text Placeholder 4"/>
          <p:cNvSpPr>
            <a:spLocks noGrp="1"/>
          </p:cNvSpPr>
          <p:nvPr>
            <p:ph type="body" sz="quarter" idx="29" hasCustomPrompt="1"/>
          </p:nvPr>
        </p:nvSpPr>
        <p:spPr>
          <a:xfrm>
            <a:off x="917305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7" name="Text Placeholder 4"/>
          <p:cNvSpPr>
            <a:spLocks noGrp="1"/>
          </p:cNvSpPr>
          <p:nvPr>
            <p:ph type="body" sz="quarter" idx="30" hasCustomPrompt="1"/>
          </p:nvPr>
        </p:nvSpPr>
        <p:spPr>
          <a:xfrm>
            <a:off x="9631839"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8" name="Text Placeholder 4"/>
          <p:cNvSpPr>
            <a:spLocks noGrp="1"/>
          </p:cNvSpPr>
          <p:nvPr>
            <p:ph type="body" sz="quarter" idx="31" hasCustomPrompt="1"/>
          </p:nvPr>
        </p:nvSpPr>
        <p:spPr>
          <a:xfrm>
            <a:off x="10090627"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9" name="Text Placeholder 4"/>
          <p:cNvSpPr>
            <a:spLocks noGrp="1"/>
          </p:cNvSpPr>
          <p:nvPr>
            <p:ph type="body" sz="quarter" idx="32" hasCustomPrompt="1"/>
          </p:nvPr>
        </p:nvSpPr>
        <p:spPr>
          <a:xfrm>
            <a:off x="10549415"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0" name="Text Placeholder 4"/>
          <p:cNvSpPr>
            <a:spLocks noGrp="1"/>
          </p:cNvSpPr>
          <p:nvPr>
            <p:ph type="body" sz="quarter" idx="33" hasCustomPrompt="1"/>
          </p:nvPr>
        </p:nvSpPr>
        <p:spPr>
          <a:xfrm>
            <a:off x="1100820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1" name="Text Placeholder 4"/>
          <p:cNvSpPr>
            <a:spLocks noGrp="1"/>
          </p:cNvSpPr>
          <p:nvPr>
            <p:ph type="body" sz="quarter" idx="34" hasCustomPrompt="1"/>
          </p:nvPr>
        </p:nvSpPr>
        <p:spPr>
          <a:xfrm>
            <a:off x="1146699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2" name="Text Placeholder 4"/>
          <p:cNvSpPr>
            <a:spLocks noGrp="1"/>
          </p:cNvSpPr>
          <p:nvPr>
            <p:ph type="body" sz="quarter" idx="35" hasCustomPrompt="1"/>
          </p:nvPr>
        </p:nvSpPr>
        <p:spPr>
          <a:xfrm>
            <a:off x="871451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3" name="Text Placeholder 4"/>
          <p:cNvSpPr>
            <a:spLocks noGrp="1"/>
          </p:cNvSpPr>
          <p:nvPr>
            <p:ph type="body" sz="quarter" idx="36" hasCustomPrompt="1"/>
          </p:nvPr>
        </p:nvSpPr>
        <p:spPr>
          <a:xfrm>
            <a:off x="917330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4" name="Text Placeholder 4"/>
          <p:cNvSpPr>
            <a:spLocks noGrp="1"/>
          </p:cNvSpPr>
          <p:nvPr>
            <p:ph type="body" sz="quarter" idx="37" hasCustomPrompt="1"/>
          </p:nvPr>
        </p:nvSpPr>
        <p:spPr>
          <a:xfrm>
            <a:off x="9632094"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5" name="Text Placeholder 4"/>
          <p:cNvSpPr>
            <a:spLocks noGrp="1"/>
          </p:cNvSpPr>
          <p:nvPr>
            <p:ph type="body" sz="quarter" idx="38" hasCustomPrompt="1"/>
          </p:nvPr>
        </p:nvSpPr>
        <p:spPr>
          <a:xfrm>
            <a:off x="10090882"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6" name="Text Placeholder 4"/>
          <p:cNvSpPr>
            <a:spLocks noGrp="1"/>
          </p:cNvSpPr>
          <p:nvPr>
            <p:ph type="body" sz="quarter" idx="39" hasCustomPrompt="1"/>
          </p:nvPr>
        </p:nvSpPr>
        <p:spPr>
          <a:xfrm>
            <a:off x="10549670"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7" name="Text Placeholder 4"/>
          <p:cNvSpPr>
            <a:spLocks noGrp="1"/>
          </p:cNvSpPr>
          <p:nvPr>
            <p:ph type="body" sz="quarter" idx="40" hasCustomPrompt="1"/>
          </p:nvPr>
        </p:nvSpPr>
        <p:spPr>
          <a:xfrm>
            <a:off x="1100845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8" name="Text Placeholder 4"/>
          <p:cNvSpPr>
            <a:spLocks noGrp="1"/>
          </p:cNvSpPr>
          <p:nvPr>
            <p:ph type="body" sz="quarter" idx="41" hasCustomPrompt="1"/>
          </p:nvPr>
        </p:nvSpPr>
        <p:spPr>
          <a:xfrm>
            <a:off x="1146724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Tree>
    <p:extLst>
      <p:ext uri="{BB962C8B-B14F-4D97-AF65-F5344CB8AC3E}">
        <p14:creationId xmlns:p14="http://schemas.microsoft.com/office/powerpoint/2010/main" val="403678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245417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09548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328128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791B6CB-EA61-463B-9BE6-C973201B093E}" type="datetimeFigureOut">
              <a:rPr lang="nl-NL" smtClean="0"/>
              <a:t>19-10-2021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89529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3791B6CB-EA61-463B-9BE6-C973201B093E}" type="datetimeFigureOut">
              <a:rPr lang="nl-NL" smtClean="0"/>
              <a:t>19-10-2021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272917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791B6CB-EA61-463B-9BE6-C973201B093E}" type="datetimeFigureOut">
              <a:rPr lang="nl-NL" smtClean="0"/>
              <a:t>19-10-2021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270205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392125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24351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A41A9-402C-4B38-AED4-AF722CC509D0}" type="slidenum">
              <a:rPr lang="nl-NL" smtClean="0"/>
              <a:t>‹#›</a:t>
            </a:fld>
            <a:endParaRPr lang="nl-NL"/>
          </a:p>
        </p:txBody>
      </p:sp>
    </p:spTree>
    <p:extLst>
      <p:ext uri="{BB962C8B-B14F-4D97-AF65-F5344CB8AC3E}">
        <p14:creationId xmlns:p14="http://schemas.microsoft.com/office/powerpoint/2010/main" val="267205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65B803A-EC28-493C-8281-5709214EF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9825A06-FC49-426E-A7E3-3E6382E99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5A28EE2-B737-45F3-95A3-F429D9F490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D915C-14FB-4A0D-ACE9-03AEFF301CE1}" type="datetimeFigureOut">
              <a:rPr lang="sv-SE" smtClean="0"/>
              <a:t>2021-10-19</a:t>
            </a:fld>
            <a:endParaRPr lang="sv-SE"/>
          </a:p>
        </p:txBody>
      </p:sp>
      <p:sp>
        <p:nvSpPr>
          <p:cNvPr id="5" name="Platshållare för sidfot 4">
            <a:extLst>
              <a:ext uri="{FF2B5EF4-FFF2-40B4-BE49-F238E27FC236}">
                <a16:creationId xmlns:a16="http://schemas.microsoft.com/office/drawing/2014/main" id="{3DCBA08B-27F3-4D96-A974-6EC343275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4041FED-A04B-4A6B-82B3-391CC17BE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3B4A8-B906-4D23-957C-53405A7431E9}" type="slidenum">
              <a:rPr lang="sv-SE" smtClean="0"/>
              <a:t>‹#›</a:t>
            </a:fld>
            <a:endParaRPr lang="sv-SE"/>
          </a:p>
        </p:txBody>
      </p:sp>
    </p:spTree>
    <p:extLst>
      <p:ext uri="{BB962C8B-B14F-4D97-AF65-F5344CB8AC3E}">
        <p14:creationId xmlns:p14="http://schemas.microsoft.com/office/powerpoint/2010/main" val="899737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tileRect/>
        </a:gradFill>
        <a:effectLst/>
      </p:bgPr>
    </p:bg>
    <p:spTree>
      <p:nvGrpSpPr>
        <p:cNvPr id="1" name=""/>
        <p:cNvGrpSpPr/>
        <p:nvPr/>
      </p:nvGrpSpPr>
      <p:grpSpPr>
        <a:xfrm>
          <a:off x="0" y="0"/>
          <a:ext cx="0" cy="0"/>
          <a:chOff x="0" y="0"/>
          <a:chExt cx="0" cy="0"/>
        </a:xfrm>
      </p:grpSpPr>
      <p:sp>
        <p:nvSpPr>
          <p:cNvPr id="12" name="Rechthoek 11"/>
          <p:cNvSpPr/>
          <p:nvPr userDrawn="1"/>
        </p:nvSpPr>
        <p:spPr>
          <a:xfrm>
            <a:off x="0" y="5976013"/>
            <a:ext cx="12192000" cy="867600"/>
          </a:xfrm>
          <a:prstGeom prst="rect">
            <a:avLst/>
          </a:prstGeom>
          <a:solidFill>
            <a:schemeClr val="bg1"/>
          </a:solidFill>
          <a:ln>
            <a:noFill/>
          </a:ln>
          <a:effectLst>
            <a:outerShdw blurRad="50800" dist="38100" dir="162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jdelijke aanduiding voor titel 1"/>
          <p:cNvSpPr>
            <a:spLocks noGrp="1"/>
          </p:cNvSpPr>
          <p:nvPr>
            <p:ph type="title"/>
          </p:nvPr>
        </p:nvSpPr>
        <p:spPr>
          <a:xfrm>
            <a:off x="731838" y="645811"/>
            <a:ext cx="1079957" cy="377402"/>
          </a:xfrm>
          <a:prstGeom prst="rect">
            <a:avLst/>
          </a:prstGeom>
          <a:solidFill>
            <a:schemeClr val="accent2"/>
          </a:solidFill>
        </p:spPr>
        <p:txBody>
          <a:bodyPr vert="horz" wrap="none" lIns="0" tIns="36000" rIns="144000" bIns="36000" rtlCol="0" anchor="b">
            <a:spAutoFit/>
          </a:bodyPr>
          <a:lstStyle/>
          <a:p>
            <a:r>
              <a:rPr lang="nl-NL" dirty="0"/>
              <a:t>Titel</a:t>
            </a:r>
          </a:p>
        </p:txBody>
      </p:sp>
      <p:sp>
        <p:nvSpPr>
          <p:cNvPr id="3" name="Tijdelijke aanduiding voor tekst 2"/>
          <p:cNvSpPr>
            <a:spLocks noGrp="1"/>
          </p:cNvSpPr>
          <p:nvPr>
            <p:ph type="body" idx="1"/>
          </p:nvPr>
        </p:nvSpPr>
        <p:spPr>
          <a:xfrm>
            <a:off x="638245" y="2026507"/>
            <a:ext cx="10616699" cy="3422774"/>
          </a:xfrm>
          <a:prstGeom prst="rect">
            <a:avLst/>
          </a:prstGeom>
        </p:spPr>
        <p:txBody>
          <a:bodyPr vert="horz" lIns="90000" tIns="45720" rIns="91440" bIns="4572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8610600" y="6265518"/>
            <a:ext cx="2743200" cy="156560"/>
          </a:xfrm>
          <a:prstGeom prst="rect">
            <a:avLst/>
          </a:prstGeom>
        </p:spPr>
        <p:txBody>
          <a:bodyPr vert="horz" lIns="91440" tIns="45720" rIns="91440" bIns="45720" rtlCol="0" anchor="ctr"/>
          <a:lstStyle>
            <a:lvl1pPr algn="r">
              <a:defRPr sz="1000">
                <a:solidFill>
                  <a:schemeClr val="accent2"/>
                </a:solidFill>
                <a:latin typeface="Verdana" charset="0"/>
                <a:ea typeface="Verdana" charset="0"/>
                <a:cs typeface="Verdana" charset="0"/>
              </a:defRPr>
            </a:lvl1pPr>
          </a:lstStyle>
          <a:p>
            <a:r>
              <a:rPr lang="en-US"/>
              <a:t>SIUR in written press media</a:t>
            </a:r>
            <a:endParaRPr lang="nl-NL" dirty="0"/>
          </a:p>
        </p:txBody>
      </p:sp>
      <p:sp>
        <p:nvSpPr>
          <p:cNvPr id="6" name="Tijdelijke aanduiding voor dianummer 5"/>
          <p:cNvSpPr>
            <a:spLocks noGrp="1"/>
          </p:cNvSpPr>
          <p:nvPr>
            <p:ph type="sldNum" sz="quarter" idx="4"/>
          </p:nvPr>
        </p:nvSpPr>
        <p:spPr>
          <a:xfrm>
            <a:off x="8610600" y="6418139"/>
            <a:ext cx="2743200" cy="173749"/>
          </a:xfrm>
          <a:prstGeom prst="rect">
            <a:avLst/>
          </a:prstGeom>
        </p:spPr>
        <p:txBody>
          <a:bodyPr vert="horz" lIns="91440" tIns="45720" rIns="91440" bIns="45720" rtlCol="0" anchor="ctr"/>
          <a:lstStyle>
            <a:lvl1pPr algn="r">
              <a:defRPr sz="1000">
                <a:solidFill>
                  <a:schemeClr val="accent1"/>
                </a:solidFill>
                <a:latin typeface="Verdana" charset="0"/>
                <a:ea typeface="Verdana" charset="0"/>
                <a:cs typeface="Verdana" charset="0"/>
              </a:defRPr>
            </a:lvl1pPr>
          </a:lstStyle>
          <a:p>
            <a:r>
              <a:rPr lang="nl-NL"/>
              <a:t> </a:t>
            </a:r>
            <a:fld id="{141DC315-004D-734B-91F7-61E542849DC9}" type="datetimeFigureOut">
              <a:rPr lang="nl-NL" smtClean="0"/>
              <a:pPr/>
              <a:t>19-10-2021</a:t>
            </a:fld>
            <a:r>
              <a:rPr lang="nl-NL"/>
              <a:t> | </a:t>
            </a:r>
            <a:fld id="{2DAB09C5-3251-4B47-B002-D03712DC64C3}" type="slidenum">
              <a:rPr lang="nl-NL" smtClean="0"/>
              <a:pPr/>
              <a:t>‹#›</a:t>
            </a:fld>
            <a:endParaRPr lang="nl-NL" dirty="0"/>
          </a:p>
        </p:txBody>
      </p:sp>
      <p:pic>
        <p:nvPicPr>
          <p:cNvPr id="8" name="Afbeelding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0878" y="6098127"/>
            <a:ext cx="1500312" cy="668260"/>
          </a:xfrm>
          <a:prstGeom prst="rect">
            <a:avLst/>
          </a:prstGeom>
        </p:spPr>
      </p:pic>
    </p:spTree>
    <p:extLst>
      <p:ext uri="{BB962C8B-B14F-4D97-AF65-F5344CB8AC3E}">
        <p14:creationId xmlns:p14="http://schemas.microsoft.com/office/powerpoint/2010/main" val="50025545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p:txStyles>
    <p:titleStyle>
      <a:lvl1pPr marL="133350" indent="0" algn="l" defTabSz="914377" rtl="0" eaLnBrk="1" latinLnBrk="0" hangingPunct="1">
        <a:lnSpc>
          <a:spcPct val="90000"/>
        </a:lnSpc>
        <a:spcBef>
          <a:spcPct val="0"/>
        </a:spcBef>
        <a:buNone/>
        <a:tabLst/>
        <a:defRPr sz="2200" kern="1200" cap="all" baseline="0">
          <a:solidFill>
            <a:schemeClr val="bg1"/>
          </a:solidFill>
          <a:latin typeface="Verdana" charset="0"/>
          <a:ea typeface="Verdana" charset="0"/>
          <a:cs typeface="Verdana" charset="0"/>
        </a:defRPr>
      </a:lvl1pPr>
    </p:titleStyle>
    <p:body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charset="0"/>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charset="0"/>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searchgate.net/profile/Hans-Jonker" TargetMode="External"/><Relationship Id="rId2" Type="http://schemas.openxmlformats.org/officeDocument/2006/relationships/hyperlink" Target="https://orcid.org/0000-0002-9923-440X" TargetMode="External"/><Relationship Id="rId1" Type="http://schemas.openxmlformats.org/officeDocument/2006/relationships/slideLayout" Target="../slideLayouts/slideLayout19.xml"/><Relationship Id="rId4" Type="http://schemas.openxmlformats.org/officeDocument/2006/relationships/hyperlink" Target="mailto:Hans.Jonker@vub.b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5.xml"/><Relationship Id="rId18" Type="http://schemas.openxmlformats.org/officeDocument/2006/relationships/customXml" Target="../ink/ink8.xml"/><Relationship Id="rId3" Type="http://schemas.openxmlformats.org/officeDocument/2006/relationships/customXml" Target="../ink/ink1.xml"/><Relationship Id="rId12" Type="http://schemas.openxmlformats.org/officeDocument/2006/relationships/customXml" Target="../ink/ink4.xml"/><Relationship Id="rId17" Type="http://schemas.openxmlformats.org/officeDocument/2006/relationships/image" Target="../media/image50.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image" Target="../media/image10.jpeg"/><Relationship Id="rId1" Type="http://schemas.openxmlformats.org/officeDocument/2006/relationships/slideLayout" Target="../slideLayouts/slideLayout14.xml"/><Relationship Id="rId11" Type="http://schemas.openxmlformats.org/officeDocument/2006/relationships/customXml" Target="../ink/ink3.xml"/><Relationship Id="rId15" Type="http://schemas.openxmlformats.org/officeDocument/2006/relationships/image" Target="../media/image40.png"/><Relationship Id="rId10" Type="http://schemas.openxmlformats.org/officeDocument/2006/relationships/image" Target="../media/image14.png"/><Relationship Id="rId19" Type="http://schemas.openxmlformats.org/officeDocument/2006/relationships/hyperlink" Target="https://upload.wikimedia.org/wikipedia/commons/thumb/6/6a/Biljard.JPG/640px-Biljard.JPG" TargetMode="External"/><Relationship Id="rId9" Type="http://schemas.openxmlformats.org/officeDocument/2006/relationships/customXml" Target="../ink/ink2.xml"/><Relationship Id="rId1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588" y="5596524"/>
            <a:ext cx="3979657" cy="869664"/>
          </a:xfrm>
          <a:prstGeom prst="rect">
            <a:avLst/>
          </a:prstGeom>
        </p:spPr>
      </p:pic>
      <p:sp>
        <p:nvSpPr>
          <p:cNvPr id="19" name="Tekstvak 18"/>
          <p:cNvSpPr txBox="1"/>
          <p:nvPr/>
        </p:nvSpPr>
        <p:spPr>
          <a:xfrm>
            <a:off x="0" y="1777818"/>
            <a:ext cx="12192001"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rPr>
              <a:t>Impact of </a:t>
            </a:r>
            <a:r>
              <a:rPr kumimoji="0" lang="nl-NL" sz="3600" b="0" i="1" u="none" strike="noStrike" kern="1200" cap="none" spc="0" normalizeH="0" baseline="0" noProof="0" dirty="0" err="1">
                <a:ln>
                  <a:noFill/>
                </a:ln>
                <a:solidFill>
                  <a:prstClr val="black">
                    <a:lumMod val="50000"/>
                  </a:prstClr>
                </a:solidFill>
                <a:effectLst/>
                <a:uLnTx/>
                <a:uFillTx/>
                <a:latin typeface="Garamond" panose="02020404030301010803" pitchFamily="18" charset="0"/>
                <a:ea typeface="+mn-ea"/>
                <a:cs typeface="+mn-cs"/>
              </a:rPr>
              <a:t>Social</a:t>
            </a:r>
            <a:r>
              <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rPr>
              <a:t> Sciences, </a:t>
            </a:r>
            <a:r>
              <a:rPr kumimoji="0" lang="nl-NL" sz="3600" b="0" i="1" u="none" strike="noStrike" kern="1200" cap="none" spc="0" normalizeH="0" baseline="0" noProof="0" dirty="0" err="1">
                <a:ln>
                  <a:noFill/>
                </a:ln>
                <a:solidFill>
                  <a:prstClr val="black">
                    <a:lumMod val="50000"/>
                  </a:prstClr>
                </a:solidFill>
                <a:effectLst/>
                <a:uLnTx/>
                <a:uFillTx/>
                <a:latin typeface="Garamond" panose="02020404030301010803" pitchFamily="18" charset="0"/>
                <a:ea typeface="+mn-ea"/>
                <a:cs typeface="+mn-cs"/>
              </a:rPr>
              <a:t>Humanities</a:t>
            </a:r>
            <a:r>
              <a:rPr lang="nl-NL" sz="3600" i="1" dirty="0">
                <a:solidFill>
                  <a:prstClr val="black">
                    <a:lumMod val="50000"/>
                  </a:prstClr>
                </a:solidFill>
                <a:latin typeface="Garamond" panose="02020404030301010803" pitchFamily="18" charset="0"/>
              </a:rPr>
              <a:t> </a:t>
            </a:r>
            <a:r>
              <a:rPr lang="nl-NL" sz="3600" i="1" dirty="0" err="1">
                <a:solidFill>
                  <a:prstClr val="black">
                    <a:lumMod val="50000"/>
                  </a:prstClr>
                </a:solidFill>
                <a:latin typeface="Garamond" panose="02020404030301010803" pitchFamily="18" charset="0"/>
              </a:rPr>
              <a:t>and</a:t>
            </a:r>
            <a:r>
              <a:rPr lang="nl-NL" sz="3600" i="1" dirty="0">
                <a:solidFill>
                  <a:prstClr val="black">
                    <a:lumMod val="50000"/>
                  </a:prstClr>
                </a:solidFill>
                <a:latin typeface="Garamond" panose="02020404030301010803" pitchFamily="18" charset="0"/>
              </a:rPr>
              <a:t> Arts Conference </a:t>
            </a:r>
          </a:p>
          <a:p>
            <a:pPr lvl="0" algn="ctr"/>
            <a:r>
              <a:rPr lang="nl-NL" sz="3600" i="1" dirty="0">
                <a:solidFill>
                  <a:prstClr val="black">
                    <a:lumMod val="50000"/>
                  </a:prstClr>
                </a:solidFill>
                <a:latin typeface="Garamond" panose="02020404030301010803" pitchFamily="18" charset="0"/>
              </a:rPr>
              <a:t>The Parallel </a:t>
            </a:r>
            <a:r>
              <a:rPr lang="nl-NL" sz="3600" i="1" dirty="0" err="1">
                <a:solidFill>
                  <a:prstClr val="black">
                    <a:lumMod val="50000"/>
                  </a:prstClr>
                </a:solidFill>
                <a:latin typeface="Garamond" panose="02020404030301010803" pitchFamily="18" charset="0"/>
              </a:rPr>
              <a:t>Session</a:t>
            </a:r>
            <a:r>
              <a:rPr lang="nl-NL" sz="3600" i="1" dirty="0">
                <a:solidFill>
                  <a:prstClr val="black">
                    <a:lumMod val="50000"/>
                  </a:prstClr>
                </a:solidFill>
                <a:latin typeface="Garamond" panose="02020404030301010803" pitchFamily="18" charset="0"/>
              </a:rPr>
              <a:t> on:  </a:t>
            </a:r>
            <a:endPar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lang="en-US" sz="4800" b="1" dirty="0">
                <a:solidFill>
                  <a:srgbClr val="820000"/>
                </a:solidFill>
                <a:latin typeface="Garamond" panose="02020404030301010803" pitchFamily="18" charset="0"/>
              </a:rPr>
              <a:t>Science Communication and Public Engagement</a:t>
            </a:r>
            <a:endParaRPr kumimoji="0" lang="nl-NL" sz="4800" b="1" i="0" u="none" strike="noStrike" kern="1200" cap="none" spc="0" normalizeH="0" baseline="0" noProof="0" dirty="0">
              <a:ln>
                <a:noFill/>
              </a:ln>
              <a:solidFill>
                <a:srgbClr val="820000"/>
              </a:solidFill>
              <a:effectLst/>
              <a:uLnTx/>
              <a:uFillTx/>
              <a:latin typeface="Garamond" panose="02020404030301010803" pitchFamily="18" charset="0"/>
              <a:ea typeface="+mn-ea"/>
              <a:cs typeface="+mn-cs"/>
            </a:endParaRPr>
          </a:p>
        </p:txBody>
      </p:sp>
      <p:sp>
        <p:nvSpPr>
          <p:cNvPr id="20" name="Tekstvak 19"/>
          <p:cNvSpPr txBox="1"/>
          <p:nvPr/>
        </p:nvSpPr>
        <p:spPr>
          <a:xfrm>
            <a:off x="2220690" y="5115061"/>
            <a:ext cx="7785451" cy="461665"/>
          </a:xfrm>
          <a:prstGeom prst="rect">
            <a:avLst/>
          </a:prstGeom>
          <a:noFill/>
        </p:spPr>
        <p:txBody>
          <a:bodyPr wrap="square" rtlCol="0">
            <a:spAutoFit/>
          </a:bodyPr>
          <a:lstStyle/>
          <a:p>
            <a:pPr lvl="0" algn="ctr"/>
            <a:r>
              <a:rPr lang="en-US" sz="2400" b="1" dirty="0">
                <a:solidFill>
                  <a:prstClr val="black"/>
                </a:solidFill>
                <a:latin typeface="Garamond" panose="02020404030301010803" pitchFamily="18" charset="0"/>
              </a:rPr>
              <a:t>14 October, 2021</a:t>
            </a:r>
            <a:endParaRPr kumimoji="0" lang="nl-NL" sz="24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10977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4294967295"/>
          </p:nvPr>
        </p:nvSpPr>
        <p:spPr>
          <a:xfrm>
            <a:off x="0" y="1987550"/>
            <a:ext cx="5180013" cy="3709988"/>
          </a:xfrm>
        </p:spPr>
        <p:txBody>
          <a:bodyPr/>
          <a:lstStyle/>
          <a:p>
            <a:r>
              <a:rPr lang="sv-SE" dirty="0"/>
              <a:t>text</a:t>
            </a:r>
          </a:p>
        </p:txBody>
      </p:sp>
      <p:sp>
        <p:nvSpPr>
          <p:cNvPr id="7" name="Rektangel 6"/>
          <p:cNvSpPr/>
          <p:nvPr/>
        </p:nvSpPr>
        <p:spPr>
          <a:xfrm>
            <a:off x="0" y="1531922"/>
            <a:ext cx="6096000" cy="457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Impact evaluation was employed to assess whether seeing the film caused changes in knowledge, awareness, attitudes, and actions . </a:t>
            </a:r>
          </a:p>
          <a:p>
            <a:pPr marL="457200" marR="0" lvl="0" indent="0" algn="l" defTabSz="914400" rtl="0" eaLnBrk="1" fontAlgn="auto" latinLnBrk="0" hangingPunct="1">
              <a:lnSpc>
                <a:spcPct val="100000"/>
              </a:lnSpc>
              <a:spcBef>
                <a:spcPts val="0"/>
              </a:spcBef>
              <a:spcAft>
                <a:spcPts val="80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6AF98F8-561C-6145-A219-EE61F3E17FC8}"/>
              </a:ext>
            </a:extLst>
          </p:cNvPr>
          <p:cNvSpPr/>
          <p:nvPr/>
        </p:nvSpPr>
        <p:spPr>
          <a:xfrm>
            <a:off x="334964" y="1628775"/>
            <a:ext cx="5400992" cy="4321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1"/>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sp>
        <p:nvSpPr>
          <p:cNvPr id="11" name="Platshållare för datum 10"/>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4391F5-2577-B644-98D3-52DB90A8C783}" type="datetime1">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2021-10-19</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Platshållare för bild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2F4BD-4C73-144D-875C-8105CA6FE4B5}"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078" name="Picture 6" descr="Remsa för filmrulle stock illustrationer. Illustration av projektion -  22406603">
            <a:extLst>
              <a:ext uri="{FF2B5EF4-FFF2-40B4-BE49-F238E27FC236}">
                <a16:creationId xmlns:a16="http://schemas.microsoft.com/office/drawing/2014/main" id="{6E615C78-286A-4FE8-96BE-D5A2772D5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157" y="1531922"/>
            <a:ext cx="5998843" cy="457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31472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2ABC13-F77F-4025-8452-EA938603E2F4}"/>
              </a:ext>
            </a:extLst>
          </p:cNvPr>
          <p:cNvSpPr>
            <a:spLocks noGrp="1"/>
          </p:cNvSpPr>
          <p:nvPr>
            <p:ph type="title"/>
          </p:nvPr>
        </p:nvSpPr>
        <p:spPr/>
        <p:txBody>
          <a:bodyPr/>
          <a:lstStyle/>
          <a:p>
            <a:r>
              <a:rPr lang="sv-SE" dirty="0"/>
              <a:t>Learnings</a:t>
            </a:r>
          </a:p>
        </p:txBody>
      </p:sp>
      <p:sp>
        <p:nvSpPr>
          <p:cNvPr id="3" name="Platshållare för innehåll 2">
            <a:extLst>
              <a:ext uri="{FF2B5EF4-FFF2-40B4-BE49-F238E27FC236}">
                <a16:creationId xmlns:a16="http://schemas.microsoft.com/office/drawing/2014/main" id="{C60033BF-380C-422E-98AB-E8D5A28E1146}"/>
              </a:ext>
            </a:extLst>
          </p:cNvPr>
          <p:cNvSpPr>
            <a:spLocks noGrp="1"/>
          </p:cNvSpPr>
          <p:nvPr>
            <p:ph idx="1"/>
          </p:nvPr>
        </p:nvSpPr>
        <p:spPr/>
        <p:txBody>
          <a:bodyPr>
            <a:normAutofit lnSpcReduction="10000"/>
          </a:bodyPr>
          <a:lstStyle/>
          <a:p>
            <a:pPr>
              <a:lnSpc>
                <a:spcPct val="100000"/>
              </a:lnSpc>
            </a:pPr>
            <a:r>
              <a:rPr lang="en-GB" dirty="0">
                <a:latin typeface="Calibri" panose="020F0502020204030204" pitchFamily="34" charset="0"/>
                <a:cs typeface="Calibri" panose="020F0502020204030204" pitchFamily="34" charset="0"/>
              </a:rPr>
              <a:t>Impact through artistic film is possible!</a:t>
            </a:r>
            <a:r>
              <a:rPr lang="en-GB" sz="2800" dirty="0">
                <a:latin typeface="Calibri" panose="020F0502020204030204" pitchFamily="34" charset="0"/>
                <a:cs typeface="Calibri" panose="020F0502020204030204" pitchFamily="34" charset="0"/>
              </a:rPr>
              <a:t> </a:t>
            </a:r>
          </a:p>
          <a:p>
            <a:pPr>
              <a:lnSpc>
                <a:spcPct val="100000"/>
              </a:lnSpc>
            </a:pPr>
            <a:r>
              <a:rPr lang="en-GB" sz="2800" dirty="0">
                <a:latin typeface="Calibri" panose="020F0502020204030204" pitchFamily="34" charset="0"/>
                <a:cs typeface="Calibri" panose="020F0502020204030204" pitchFamily="34" charset="0"/>
              </a:rPr>
              <a:t>Impact evaluation is an effective method to measure the effect.</a:t>
            </a:r>
          </a:p>
          <a:p>
            <a:pPr>
              <a:lnSpc>
                <a:spcPct val="100000"/>
              </a:lnSpc>
            </a:pPr>
            <a:r>
              <a:rPr lang="en-GB" sz="2800" dirty="0">
                <a:latin typeface="Calibri" panose="020F0502020204030204" pitchFamily="34" charset="0"/>
                <a:cs typeface="Calibri" panose="020F0502020204030204" pitchFamily="34" charset="0"/>
              </a:rPr>
              <a:t>Templates and models can help researchers.</a:t>
            </a:r>
          </a:p>
          <a:p>
            <a:pPr>
              <a:lnSpc>
                <a:spcPct val="100000"/>
              </a:lnSpc>
            </a:pPr>
            <a:r>
              <a:rPr lang="en-GB" dirty="0">
                <a:latin typeface="Calibri" panose="020F0502020204030204" pitchFamily="34" charset="0"/>
                <a:cs typeface="Calibri" panose="020F0502020204030204" pitchFamily="34" charset="0"/>
              </a:rPr>
              <a:t>The broader public exists and can be reached.</a:t>
            </a:r>
            <a:endParaRPr lang="en-GB" sz="2800" dirty="0">
              <a:latin typeface="Calibri" panose="020F0502020204030204" pitchFamily="34" charset="0"/>
              <a:cs typeface="Calibri" panose="020F0502020204030204" pitchFamily="34" charset="0"/>
            </a:endParaRPr>
          </a:p>
          <a:p>
            <a:pPr marL="0" indent="0">
              <a:lnSpc>
                <a:spcPct val="100000"/>
              </a:lnSpc>
              <a:buNone/>
            </a:pPr>
            <a:endParaRPr lang="en-GB" sz="2800" dirty="0">
              <a:latin typeface="Calibri" panose="020F0502020204030204" pitchFamily="34" charset="0"/>
              <a:cs typeface="Calibri" panose="020F0502020204030204" pitchFamily="34" charset="0"/>
            </a:endParaRPr>
          </a:p>
          <a:p>
            <a:endParaRPr lang="sv-SE" dirty="0"/>
          </a:p>
        </p:txBody>
      </p:sp>
      <p:pic>
        <p:nvPicPr>
          <p:cNvPr id="5122" name="Picture 2" descr="E27 Uni.Flex Glob varmgul LED 5W dimbar">
            <a:extLst>
              <a:ext uri="{FF2B5EF4-FFF2-40B4-BE49-F238E27FC236}">
                <a16:creationId xmlns:a16="http://schemas.microsoft.com/office/drawing/2014/main" id="{42316FF9-2F96-47FE-B279-020E88F58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14491"/>
            <a:ext cx="6214533" cy="465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83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20824"/>
            <a:ext cx="6099836" cy="5381017"/>
          </a:xfrm>
          <a:prstGeom prst="rect">
            <a:avLst/>
          </a:prstGeom>
        </p:spPr>
      </p:pic>
      <p:sp>
        <p:nvSpPr>
          <p:cNvPr id="5" name="Content Placeholder 4">
            <a:extLst>
              <a:ext uri="{FF2B5EF4-FFF2-40B4-BE49-F238E27FC236}">
                <a16:creationId xmlns:a16="http://schemas.microsoft.com/office/drawing/2014/main" id="{3A80DDDF-011D-CC4A-9FCD-176647168D77}"/>
              </a:ext>
            </a:extLst>
          </p:cNvPr>
          <p:cNvSpPr>
            <a:spLocks noGrp="1"/>
          </p:cNvSpPr>
          <p:nvPr>
            <p:ph idx="1"/>
          </p:nvPr>
        </p:nvSpPr>
        <p:spPr/>
        <p:txBody>
          <a:bodyPr>
            <a:normAutofit fontScale="92500" lnSpcReduction="10000"/>
          </a:bodyPr>
          <a:lstStyle/>
          <a:p>
            <a:pPr marL="6350" lvl="1" indent="0">
              <a:buNone/>
            </a:pPr>
            <a:r>
              <a:rPr lang="sv-SE" b="1" dirty="0"/>
              <a:t>TACK! </a:t>
            </a:r>
          </a:p>
          <a:p>
            <a:pPr marL="6350" lvl="1" indent="0">
              <a:buNone/>
            </a:pPr>
            <a:endParaRPr lang="sv-SE" b="1" dirty="0"/>
          </a:p>
          <a:p>
            <a:pPr marL="6350" lvl="1" indent="0">
              <a:buNone/>
            </a:pPr>
            <a:r>
              <a:rPr lang="sv-SE" b="1" dirty="0"/>
              <a:t>Stiftelsen Riksbankens Jubileumsfond</a:t>
            </a:r>
            <a:br>
              <a:rPr lang="sv-SE" b="1" dirty="0"/>
            </a:br>
            <a:endParaRPr lang="sv-SE" b="1" dirty="0"/>
          </a:p>
          <a:p>
            <a:pPr marL="6350" lvl="1" indent="0">
              <a:buNone/>
            </a:pPr>
            <a:r>
              <a:rPr lang="sv-SE" b="1" dirty="0"/>
              <a:t>Jenny Björkman</a:t>
            </a:r>
          </a:p>
          <a:p>
            <a:pPr marL="6350" lvl="1" indent="0">
              <a:buNone/>
            </a:pPr>
            <a:r>
              <a:rPr lang="sv-SE" dirty="0"/>
              <a:t>Jenny.bjorkman@rj.se</a:t>
            </a:r>
            <a:br>
              <a:rPr lang="sv-SE" dirty="0"/>
            </a:br>
            <a:endParaRPr lang="sv-SE" dirty="0"/>
          </a:p>
          <a:p>
            <a:pPr marL="6350" lvl="1" indent="0">
              <a:buNone/>
            </a:pPr>
            <a:r>
              <a:rPr lang="sv-SE" b="1" dirty="0" err="1"/>
              <a:t>Visiting</a:t>
            </a:r>
            <a:r>
              <a:rPr lang="sv-SE" b="1" dirty="0"/>
              <a:t> </a:t>
            </a:r>
            <a:r>
              <a:rPr lang="sv-SE" b="1" dirty="0" err="1"/>
              <a:t>address</a:t>
            </a:r>
            <a:r>
              <a:rPr lang="sv-SE" b="1" dirty="0"/>
              <a:t>:</a:t>
            </a:r>
          </a:p>
          <a:p>
            <a:pPr marL="6350" lvl="1" indent="0">
              <a:buNone/>
            </a:pPr>
            <a:r>
              <a:rPr lang="sv-SE" dirty="0"/>
              <a:t>Regeringsgatan 67, Stockholm</a:t>
            </a:r>
            <a:br>
              <a:rPr lang="sv-SE" dirty="0"/>
            </a:br>
            <a:endParaRPr lang="sv-SE" dirty="0"/>
          </a:p>
          <a:p>
            <a:pPr marL="6350" lvl="1" indent="0">
              <a:buNone/>
            </a:pPr>
            <a:r>
              <a:rPr lang="sv-SE" b="1" dirty="0"/>
              <a:t>www.rj.se</a:t>
            </a:r>
          </a:p>
          <a:p>
            <a:pPr marL="6350" lvl="1" indent="0">
              <a:buNone/>
            </a:pPr>
            <a:endParaRPr lang="sv-SE" b="1" dirty="0"/>
          </a:p>
          <a:p>
            <a:pPr marL="6350" lvl="1" indent="0">
              <a:buNone/>
            </a:pPr>
            <a:r>
              <a:rPr lang="sv-SE" sz="1600" b="1" dirty="0"/>
              <a:t>www.facebook.com/RiksbankensJubileumsfond</a:t>
            </a:r>
          </a:p>
        </p:txBody>
      </p:sp>
      <p:sp>
        <p:nvSpPr>
          <p:cNvPr id="9" name="Date Placeholder 8">
            <a:extLst>
              <a:ext uri="{FF2B5EF4-FFF2-40B4-BE49-F238E27FC236}">
                <a16:creationId xmlns:a16="http://schemas.microsoft.com/office/drawing/2014/main" id="{1686FD18-3302-4F45-9148-814132B3CC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A8C972-B953-F94B-B8BD-3DFDE3AE9C23}" type="datetime1">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2021-10-19</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2F4BD-4C73-144D-875C-8105CA6FE4B5}"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94486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r>
              <a:rPr lang="nl-NL" sz="3300" b="1" dirty="0">
                <a:solidFill>
                  <a:srgbClr val="820000"/>
                </a:solidFill>
                <a:latin typeface="Garamond" panose="02020404030301010803" pitchFamily="18" charset="0"/>
              </a:rPr>
              <a:t>Hans Jonker </a:t>
            </a:r>
          </a:p>
          <a:p>
            <a:pPr algn="ctr">
              <a:spcAft>
                <a:spcPts val="1800"/>
              </a:spcAft>
            </a:pPr>
            <a:r>
              <a:rPr lang="nl-NL" sz="2500" i="1" dirty="0">
                <a:latin typeface="Garamond" panose="02020404030301010803" pitchFamily="18" charset="0"/>
              </a:rPr>
              <a:t>Researcher in </a:t>
            </a:r>
            <a:r>
              <a:rPr lang="nl-NL" sz="2500" i="1" dirty="0" err="1">
                <a:latin typeface="Garamond" panose="02020404030301010803" pitchFamily="18" charset="0"/>
              </a:rPr>
              <a:t>the</a:t>
            </a:r>
            <a:r>
              <a:rPr lang="nl-NL" sz="2500" i="1" dirty="0">
                <a:latin typeface="Garamond" panose="02020404030301010803" pitchFamily="18" charset="0"/>
              </a:rPr>
              <a:t> ECOOM unit, Vrije Universiteit Brussel (VUB), Belgium</a:t>
            </a: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#SSHA21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Social Sciences, Humanities and Arts </a:t>
            </a:r>
          </a:p>
          <a:p>
            <a:pPr lvl="0" algn="r"/>
            <a:r>
              <a:rPr lang="en-US" sz="2000" dirty="0">
                <a:solidFill>
                  <a:prstClr val="black"/>
                </a:solidFill>
                <a:latin typeface="Garamond" panose="02020404030301010803" pitchFamily="18" charset="0"/>
              </a:rPr>
              <a:t>13-15 October, 2021</a:t>
            </a:r>
          </a:p>
        </p:txBody>
      </p:sp>
    </p:spTree>
    <p:extLst>
      <p:ext uri="{BB962C8B-B14F-4D97-AF65-F5344CB8AC3E}">
        <p14:creationId xmlns:p14="http://schemas.microsoft.com/office/powerpoint/2010/main" val="1228820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Vrije vorm 12"/>
          <p:cNvSpPr/>
          <p:nvPr/>
        </p:nvSpPr>
        <p:spPr>
          <a:xfrm>
            <a:off x="9546040" y="-21143"/>
            <a:ext cx="2645960" cy="6866513"/>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itle 3"/>
          <p:cNvSpPr txBox="1">
            <a:spLocks/>
          </p:cNvSpPr>
          <p:nvPr/>
        </p:nvSpPr>
        <p:spPr>
          <a:xfrm>
            <a:off x="1731387" y="1662165"/>
            <a:ext cx="8936613" cy="1144347"/>
          </a:xfrm>
          <a:prstGeom prst="rect">
            <a:avLst/>
          </a:prstGeom>
          <a:solidFill>
            <a:schemeClr val="accent2"/>
          </a:solidFill>
        </p:spPr>
        <p:txBody>
          <a:bodyPr vert="horz" wrap="square" lIns="0" tIns="36000" rIns="144000" bIns="0" rtlCol="0" anchor="ctr">
            <a:spAutoFit/>
          </a:bodyPr>
          <a:lstStyle>
            <a:lvl1pPr marL="133350" indent="0" algn="l" defTabSz="914377" rtl="0" eaLnBrk="1" latinLnBrk="0" hangingPunct="1">
              <a:lnSpc>
                <a:spcPct val="90000"/>
              </a:lnSpc>
              <a:spcBef>
                <a:spcPct val="0"/>
              </a:spcBef>
              <a:buNone/>
              <a:tabLst/>
              <a:defRPr sz="5400" strike="noStrike" kern="1200" cap="all" baseline="0">
                <a:solidFill>
                  <a:schemeClr val="bg1"/>
                </a:solidFill>
                <a:latin typeface="Verdana" charset="0"/>
                <a:ea typeface="Verdana" charset="0"/>
                <a:cs typeface="Verdana" charset="0"/>
              </a:defRPr>
            </a:lvl1pPr>
          </a:lstStyle>
          <a:p>
            <a:pPr marL="133350" marR="0" lvl="0" indent="0" algn="ctr" defTabSz="914377" rtl="0" eaLnBrk="1" fontAlgn="auto" latinLnBrk="0" hangingPunct="1">
              <a:lnSpc>
                <a:spcPct val="90000"/>
              </a:lnSpc>
              <a:spcBef>
                <a:spcPct val="0"/>
              </a:spcBef>
              <a:spcAft>
                <a:spcPts val="600"/>
              </a:spcAft>
              <a:buClrTx/>
              <a:buSzTx/>
              <a:buFontTx/>
              <a:buNone/>
              <a:tabLst/>
              <a:defRPr/>
            </a:pPr>
            <a:r>
              <a:rPr kumimoji="0" lang="en-US" sz="2000" b="1" i="0" u="none" strike="noStrike" kern="1200" cap="all" spc="0" normalizeH="0" baseline="0" noProof="0" dirty="0">
                <a:ln>
                  <a:noFill/>
                </a:ln>
                <a:solidFill>
                  <a:srgbClr val="FFFFFF"/>
                </a:solidFill>
                <a:effectLst/>
                <a:uLnTx/>
                <a:uFillTx/>
                <a:latin typeface="Verdana" charset="0"/>
                <a:ea typeface="Verdana" charset="0"/>
              </a:rPr>
              <a:t>Assessing societal impact of university research in written press documents: </a:t>
            </a:r>
            <a:br>
              <a:rPr kumimoji="0" lang="en-US" sz="2000" b="1" i="0" u="none" strike="noStrike" kern="1200" cap="all" spc="0" normalizeH="0" baseline="0" noProof="0" dirty="0">
                <a:ln>
                  <a:noFill/>
                </a:ln>
                <a:solidFill>
                  <a:srgbClr val="FFFFFF"/>
                </a:solidFill>
                <a:effectLst/>
                <a:uLnTx/>
                <a:uFillTx/>
                <a:latin typeface="Verdana" charset="0"/>
                <a:ea typeface="Verdana" charset="0"/>
              </a:rPr>
            </a:br>
            <a:r>
              <a:rPr kumimoji="0" lang="en-US" sz="2000" b="0" i="0" u="none" strike="noStrike" kern="1200" cap="all" spc="0" normalizeH="0" baseline="0" noProof="0" dirty="0">
                <a:ln>
                  <a:noFill/>
                </a:ln>
                <a:solidFill>
                  <a:srgbClr val="FFFFFF"/>
                </a:solidFill>
                <a:effectLst/>
                <a:uLnTx/>
                <a:uFillTx/>
                <a:latin typeface="Verdana" charset="0"/>
                <a:ea typeface="Verdana" charset="0"/>
              </a:rPr>
              <a:t>questioning media attention as a proxy for SIUR in the case of social scientists in Flanders, </a:t>
            </a:r>
            <a:r>
              <a:rPr kumimoji="0" lang="en-US" sz="2000" b="0" i="0" u="none" strike="noStrike" kern="1200" cap="all" spc="0" normalizeH="0" baseline="0" noProof="0" dirty="0" err="1">
                <a:ln>
                  <a:noFill/>
                </a:ln>
                <a:solidFill>
                  <a:srgbClr val="FFFFFF"/>
                </a:solidFill>
                <a:effectLst/>
                <a:uLnTx/>
                <a:uFillTx/>
                <a:latin typeface="Verdana" charset="0"/>
                <a:ea typeface="Verdana" charset="0"/>
              </a:rPr>
              <a:t>belgium</a:t>
            </a:r>
            <a:endParaRPr kumimoji="0" lang="en-US" sz="2000" b="0" i="0" u="none" strike="noStrike" kern="1200" cap="all" spc="0" normalizeH="0" baseline="0" noProof="0" dirty="0">
              <a:ln>
                <a:noFill/>
              </a:ln>
              <a:solidFill>
                <a:srgbClr val="FFFFFF"/>
              </a:solidFill>
              <a:effectLst/>
              <a:uLnTx/>
              <a:uFillTx/>
              <a:latin typeface="Verdana" charset="0"/>
              <a:ea typeface="Verdana" charset="0"/>
            </a:endParaRPr>
          </a:p>
        </p:txBody>
      </p:sp>
      <p:sp>
        <p:nvSpPr>
          <p:cNvPr id="9" name="Subtitle 4"/>
          <p:cNvSpPr txBox="1">
            <a:spLocks/>
          </p:cNvSpPr>
          <p:nvPr/>
        </p:nvSpPr>
        <p:spPr>
          <a:xfrm>
            <a:off x="1524000" y="3602038"/>
            <a:ext cx="9144000" cy="1655762"/>
          </a:xfrm>
          <a:prstGeom prst="rect">
            <a:avLst/>
          </a:prstGeom>
        </p:spPr>
        <p:txBody>
          <a:bodyPr/>
          <a:lst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charset="0"/>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charset="0"/>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5000"/>
              </a:lnSpc>
              <a:spcBef>
                <a:spcPts val="1000"/>
              </a:spcBef>
              <a:spcAft>
                <a:spcPts val="1000"/>
              </a:spcAft>
              <a:buClrTx/>
              <a:buSzTx/>
              <a:buFont typeface="Arial" charset="0"/>
              <a:buNone/>
              <a:tabLst/>
              <a:defRPr/>
            </a:pPr>
            <a:r>
              <a:rPr kumimoji="0" lang="en-GB" sz="1800" b="1" i="0" u="none" strike="noStrike" kern="1200" cap="none" spc="0" normalizeH="0" baseline="0" noProof="0" dirty="0">
                <a:ln>
                  <a:noFill/>
                </a:ln>
                <a:solidFill>
                  <a:srgbClr val="FFFFFF"/>
                </a:solidFill>
                <a:effectLst/>
                <a:uLnTx/>
                <a:uFillTx/>
                <a:latin typeface="Verdana" charset="0"/>
                <a:ea typeface="Verdana" charset="0"/>
              </a:rPr>
              <a:t>Hans JONKER (ECOOM – VUB) </a:t>
            </a:r>
          </a:p>
          <a:p>
            <a:pPr marL="0" marR="0" lvl="0" indent="0" algn="ctr" defTabSz="914377" rtl="0" eaLnBrk="1" fontAlgn="auto" latinLnBrk="0" hangingPunct="1">
              <a:lnSpc>
                <a:spcPct val="95000"/>
              </a:lnSpc>
              <a:spcBef>
                <a:spcPts val="1000"/>
              </a:spcBef>
              <a:spcAft>
                <a:spcPts val="1000"/>
              </a:spcAft>
              <a:buClrTx/>
              <a:buSzTx/>
              <a:buFont typeface="Arial" charset="0"/>
              <a:buNone/>
              <a:tabLst/>
              <a:defRPr/>
            </a:pPr>
            <a:r>
              <a:rPr kumimoji="0" lang="en-GB" sz="1800" b="1" i="0" u="none" strike="noStrike" kern="1200" cap="none" spc="0" normalizeH="0" baseline="0" noProof="0" dirty="0">
                <a:ln>
                  <a:noFill/>
                </a:ln>
                <a:solidFill>
                  <a:srgbClr val="FFFFFF"/>
                </a:solidFill>
                <a:effectLst/>
                <a:uLnTx/>
                <a:uFillTx/>
                <a:latin typeface="Verdana" charset="0"/>
                <a:ea typeface="Verdana" charset="0"/>
              </a:rPr>
              <a:t>Impact of Social Sciences, Humanities and Arts Conference</a:t>
            </a:r>
            <a:br>
              <a:rPr kumimoji="0" lang="en-GB" sz="1800" b="1" i="0" u="none" strike="noStrike" kern="1200" cap="none" spc="0" normalizeH="0" baseline="0" noProof="0" dirty="0">
                <a:ln>
                  <a:noFill/>
                </a:ln>
                <a:solidFill>
                  <a:srgbClr val="FFFFFF"/>
                </a:solidFill>
                <a:effectLst/>
                <a:uLnTx/>
                <a:uFillTx/>
                <a:latin typeface="Verdana" charset="0"/>
                <a:ea typeface="Verdana" charset="0"/>
              </a:rPr>
            </a:br>
            <a:r>
              <a:rPr kumimoji="0" lang="en-GB" sz="1800" b="1" i="0" u="none" strike="noStrike" kern="1200" cap="none" spc="0" normalizeH="0" baseline="0" noProof="0" dirty="0">
                <a:ln>
                  <a:noFill/>
                </a:ln>
                <a:solidFill>
                  <a:srgbClr val="FFFFFF"/>
                </a:solidFill>
                <a:effectLst/>
                <a:uLnTx/>
                <a:uFillTx/>
                <a:latin typeface="Verdana" charset="0"/>
                <a:ea typeface="Verdana" charset="0"/>
              </a:rPr>
              <a:t>14/10/2021</a:t>
            </a:r>
            <a:endParaRPr kumimoji="0" lang="en-GB" sz="1100" b="1" i="0" u="none" strike="noStrike" kern="1200" cap="none" spc="0" normalizeH="0" baseline="0" noProof="0" dirty="0">
              <a:ln>
                <a:noFill/>
              </a:ln>
              <a:solidFill>
                <a:srgbClr val="FFFFFF"/>
              </a:solidFill>
              <a:effectLst/>
              <a:uLnTx/>
              <a:uFillTx/>
              <a:latin typeface="Verdana" charset="0"/>
              <a:ea typeface="Verdana" charset="0"/>
            </a:endParaRPr>
          </a:p>
        </p:txBody>
      </p:sp>
    </p:spTree>
    <p:extLst>
      <p:ext uri="{BB962C8B-B14F-4D97-AF65-F5344CB8AC3E}">
        <p14:creationId xmlns:p14="http://schemas.microsoft.com/office/powerpoint/2010/main" val="2875170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6750F1B-8B0C-42DF-880D-B4981163720F}"/>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6600"/>
                </a:solidFill>
                <a:effectLst/>
                <a:uLnTx/>
                <a:uFillTx/>
                <a:latin typeface="Verdana" charset="0"/>
                <a:ea typeface="Verdana" charset="0"/>
              </a:rPr>
              <a:t>SIUR in written press media</a:t>
            </a:r>
            <a:endParaRPr kumimoji="0" lang="nl-NL" sz="1000" b="0" i="0" u="none" strike="noStrike" kern="1200" cap="none" spc="0" normalizeH="0" baseline="0" noProof="0" dirty="0">
              <a:ln>
                <a:noFill/>
              </a:ln>
              <a:solidFill>
                <a:srgbClr val="FF6600"/>
              </a:solidFill>
              <a:effectLst/>
              <a:uLnTx/>
              <a:uFillTx/>
              <a:latin typeface="Verdana" charset="0"/>
              <a:ea typeface="Verdana" charset="0"/>
            </a:endParaRPr>
          </a:p>
        </p:txBody>
      </p:sp>
      <p:sp>
        <p:nvSpPr>
          <p:cNvPr id="3" name="Tijdelijke aanduiding voor dianummer 2">
            <a:extLst>
              <a:ext uri="{FF2B5EF4-FFF2-40B4-BE49-F238E27FC236}">
                <a16:creationId xmlns:a16="http://schemas.microsoft.com/office/drawing/2014/main" id="{00637A00-88CA-4BF8-9C4F-0C592B0E9A0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339F"/>
                </a:solidFill>
                <a:effectLst/>
                <a:uLnTx/>
                <a:uFillTx/>
                <a:latin typeface="Verdana" charset="0"/>
                <a:ea typeface="Verdana" charset="0"/>
              </a:rPr>
              <a:t> </a:t>
            </a:r>
            <a:fld id="{67E92361-CECF-477C-9C3E-F5E02BCBEA0E}" type="datetime1">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r>
              <a:rPr kumimoji="0" lang="nl-NL" sz="1000" b="0" i="0" u="none" strike="noStrike" kern="1200" cap="none" spc="0" normalizeH="0" baseline="0" noProof="0" dirty="0">
                <a:ln>
                  <a:noFill/>
                </a:ln>
                <a:solidFill>
                  <a:srgbClr val="00339F"/>
                </a:solidFill>
                <a:effectLst/>
                <a:uLnTx/>
                <a:uFillTx/>
                <a:latin typeface="Verdana" charset="0"/>
                <a:ea typeface="Verdana" charset="0"/>
              </a:rPr>
              <a:t> | </a:t>
            </a:r>
            <a:fld id="{2DAB09C5-3251-4B47-B002-D03712DC64C3}" type="slidenum">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000" b="0" i="0" u="none" strike="noStrike" kern="1200" cap="none" spc="0" normalizeH="0" baseline="0" noProof="0" dirty="0">
              <a:ln>
                <a:noFill/>
              </a:ln>
              <a:solidFill>
                <a:srgbClr val="00339F"/>
              </a:solidFill>
              <a:effectLst/>
              <a:uLnTx/>
              <a:uFillTx/>
              <a:latin typeface="Verdana" charset="0"/>
              <a:ea typeface="Verdana" charset="0"/>
            </a:endParaRPr>
          </a:p>
        </p:txBody>
      </p:sp>
      <p:sp>
        <p:nvSpPr>
          <p:cNvPr id="4" name="Ondertitel 3">
            <a:extLst>
              <a:ext uri="{FF2B5EF4-FFF2-40B4-BE49-F238E27FC236}">
                <a16:creationId xmlns:a16="http://schemas.microsoft.com/office/drawing/2014/main" id="{C8761535-A2C1-4ABF-AAEB-6D43BDF9FC87}"/>
              </a:ext>
            </a:extLst>
          </p:cNvPr>
          <p:cNvSpPr>
            <a:spLocks noGrp="1"/>
          </p:cNvSpPr>
          <p:nvPr>
            <p:ph type="subTitle" idx="1"/>
          </p:nvPr>
        </p:nvSpPr>
        <p:spPr>
          <a:xfrm>
            <a:off x="731838" y="1104151"/>
            <a:ext cx="5472396" cy="335852"/>
          </a:xfrm>
        </p:spPr>
        <p:txBody>
          <a:bodyPr/>
          <a:lstStyle/>
          <a:p>
            <a:r>
              <a:rPr lang="nl-NL" dirty="0" err="1"/>
              <a:t>Scholars</a:t>
            </a:r>
            <a:r>
              <a:rPr lang="nl-NL" dirty="0"/>
              <a:t> in media </a:t>
            </a:r>
            <a:r>
              <a:rPr lang="nl-NL" dirty="0" err="1"/>
              <a:t>and</a:t>
            </a:r>
            <a:r>
              <a:rPr lang="nl-NL" dirty="0"/>
              <a:t> </a:t>
            </a:r>
            <a:r>
              <a:rPr lang="nl-NL" dirty="0" err="1"/>
              <a:t>societal</a:t>
            </a:r>
            <a:r>
              <a:rPr lang="nl-NL" dirty="0"/>
              <a:t> impact</a:t>
            </a:r>
            <a:endParaRPr lang="nl-BE" dirty="0"/>
          </a:p>
        </p:txBody>
      </p:sp>
      <p:sp>
        <p:nvSpPr>
          <p:cNvPr id="5" name="Tijdelijke aanduiding voor tekst 4">
            <a:extLst>
              <a:ext uri="{FF2B5EF4-FFF2-40B4-BE49-F238E27FC236}">
                <a16:creationId xmlns:a16="http://schemas.microsoft.com/office/drawing/2014/main" id="{8E303F8E-DE82-4161-A476-56DBAC6CC0A4}"/>
              </a:ext>
            </a:extLst>
          </p:cNvPr>
          <p:cNvSpPr>
            <a:spLocks noGrp="1"/>
          </p:cNvSpPr>
          <p:nvPr>
            <p:ph type="body" sz="quarter" idx="13"/>
          </p:nvPr>
        </p:nvSpPr>
        <p:spPr/>
        <p:txBody>
          <a:bodyPr/>
          <a:lstStyle/>
          <a:p>
            <a:r>
              <a:rPr lang="en-US" dirty="0"/>
              <a:t>Core ideas in the societal impact debate</a:t>
            </a:r>
          </a:p>
          <a:p>
            <a:pPr marL="285750" indent="-285750">
              <a:buFont typeface="Arial" panose="020B0604020202020204" pitchFamily="34" charset="0"/>
              <a:buChar char="•"/>
            </a:pPr>
            <a:r>
              <a:rPr lang="en-US" dirty="0"/>
              <a:t>University research should contribute (more explicitly) to societal challenges</a:t>
            </a:r>
          </a:p>
          <a:p>
            <a:pPr marL="285750" indent="-285750">
              <a:buFont typeface="Arial" panose="020B0604020202020204" pitchFamily="34" charset="0"/>
              <a:buChar char="•"/>
            </a:pPr>
            <a:r>
              <a:rPr lang="en-US" dirty="0"/>
              <a:t>Growing interest in societal impact of university research (SIUR) </a:t>
            </a:r>
            <a:r>
              <a:rPr lang="en-US" i="1" dirty="0"/>
              <a:t>outside </a:t>
            </a:r>
            <a:r>
              <a:rPr lang="en-US" dirty="0"/>
              <a:t>the pure  academic (publication indexes) and economic fields (spin-offs)</a:t>
            </a:r>
          </a:p>
          <a:p>
            <a:pPr marL="554038" lvl="1" indent="-285750">
              <a:buFont typeface="Arial" panose="020B0604020202020204" pitchFamily="34" charset="0"/>
              <a:buChar char="•"/>
            </a:pPr>
            <a:r>
              <a:rPr lang="en-US" dirty="0"/>
              <a:t>Moving beyond traditional modes of research evaluation (bibliometric &amp; </a:t>
            </a:r>
            <a:r>
              <a:rPr lang="en-US" dirty="0" err="1"/>
              <a:t>scientometric</a:t>
            </a:r>
            <a:r>
              <a:rPr lang="en-US" dirty="0"/>
              <a:t> instruments)</a:t>
            </a:r>
          </a:p>
          <a:p>
            <a:pPr marL="554038" lvl="1" indent="-285750">
              <a:buFont typeface="Arial" panose="020B0604020202020204" pitchFamily="34" charset="0"/>
              <a:buChar char="•"/>
            </a:pPr>
            <a:r>
              <a:rPr lang="en-US" dirty="0"/>
              <a:t>Growing requirements to demonstrate societal value of research (REF [UK], impact cases, SIAMPI-method)</a:t>
            </a:r>
          </a:p>
          <a:p>
            <a:pPr marL="285750" indent="-285750">
              <a:buFont typeface="Arial" panose="020B0604020202020204" pitchFamily="34" charset="0"/>
              <a:buChar char="•"/>
            </a:pPr>
            <a:r>
              <a:rPr lang="en-US" dirty="0"/>
              <a:t>Negative conceptualization of SIUR, need for research expansion</a:t>
            </a:r>
          </a:p>
          <a:p>
            <a:pPr marL="285750" indent="-285750">
              <a:buFont typeface="Arial" panose="020B0604020202020204" pitchFamily="34" charset="0"/>
              <a:buChar char="•"/>
            </a:pPr>
            <a:endParaRPr lang="en-US" dirty="0"/>
          </a:p>
        </p:txBody>
      </p:sp>
      <p:sp>
        <p:nvSpPr>
          <p:cNvPr id="6" name="Titel 5">
            <a:extLst>
              <a:ext uri="{FF2B5EF4-FFF2-40B4-BE49-F238E27FC236}">
                <a16:creationId xmlns:a16="http://schemas.microsoft.com/office/drawing/2014/main" id="{E11DB3EE-E437-42FC-A408-AD5B205171AD}"/>
              </a:ext>
            </a:extLst>
          </p:cNvPr>
          <p:cNvSpPr>
            <a:spLocks noGrp="1"/>
          </p:cNvSpPr>
          <p:nvPr>
            <p:ph type="title"/>
          </p:nvPr>
        </p:nvSpPr>
        <p:spPr>
          <a:xfrm>
            <a:off x="731837" y="711463"/>
            <a:ext cx="6552288" cy="341050"/>
          </a:xfrm>
        </p:spPr>
        <p:txBody>
          <a:bodyPr/>
          <a:lstStyle/>
          <a:p>
            <a:r>
              <a:rPr lang="nl-NL" dirty="0" err="1"/>
              <a:t>Contextualisation</a:t>
            </a:r>
            <a:r>
              <a:rPr lang="nl-NL" dirty="0"/>
              <a:t> of </a:t>
            </a:r>
            <a:r>
              <a:rPr lang="nl-NL" dirty="0" err="1"/>
              <a:t>current</a:t>
            </a:r>
            <a:r>
              <a:rPr lang="nl-NL" dirty="0"/>
              <a:t> </a:t>
            </a:r>
            <a:r>
              <a:rPr lang="nl-NL" dirty="0" err="1"/>
              <a:t>debate</a:t>
            </a:r>
            <a:endParaRPr lang="nl-BE" dirty="0"/>
          </a:p>
        </p:txBody>
      </p:sp>
      <p:pic>
        <p:nvPicPr>
          <p:cNvPr id="9" name="Afbeelding 8">
            <a:extLst>
              <a:ext uri="{FF2B5EF4-FFF2-40B4-BE49-F238E27FC236}">
                <a16:creationId xmlns:a16="http://schemas.microsoft.com/office/drawing/2014/main" id="{C922FBFB-F4DF-4604-B16F-5378847042F9}"/>
              </a:ext>
            </a:extLst>
          </p:cNvPr>
          <p:cNvPicPr>
            <a:picLocks noChangeAspect="1"/>
          </p:cNvPicPr>
          <p:nvPr/>
        </p:nvPicPr>
        <p:blipFill>
          <a:blip r:embed="rId2"/>
          <a:stretch>
            <a:fillRect/>
          </a:stretch>
        </p:blipFill>
        <p:spPr>
          <a:xfrm>
            <a:off x="9115424" y="612564"/>
            <a:ext cx="2475495" cy="1793496"/>
          </a:xfrm>
          <a:prstGeom prst="rect">
            <a:avLst/>
          </a:prstGeom>
        </p:spPr>
      </p:pic>
    </p:spTree>
    <p:extLst>
      <p:ext uri="{BB962C8B-B14F-4D97-AF65-F5344CB8AC3E}">
        <p14:creationId xmlns:p14="http://schemas.microsoft.com/office/powerpoint/2010/main" val="2051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6750F1B-8B0C-42DF-880D-B4981163720F}"/>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6600"/>
                </a:solidFill>
                <a:effectLst/>
                <a:uLnTx/>
                <a:uFillTx/>
                <a:latin typeface="Verdana" charset="0"/>
                <a:ea typeface="Verdana" charset="0"/>
              </a:rPr>
              <a:t>SIUR in written press media</a:t>
            </a:r>
            <a:endParaRPr kumimoji="0" lang="nl-NL" sz="1000" b="0" i="0" u="none" strike="noStrike" kern="1200" cap="none" spc="0" normalizeH="0" baseline="0" noProof="0" dirty="0">
              <a:ln>
                <a:noFill/>
              </a:ln>
              <a:solidFill>
                <a:srgbClr val="FF6600"/>
              </a:solidFill>
              <a:effectLst/>
              <a:uLnTx/>
              <a:uFillTx/>
              <a:latin typeface="Verdana" charset="0"/>
              <a:ea typeface="Verdana" charset="0"/>
            </a:endParaRPr>
          </a:p>
        </p:txBody>
      </p:sp>
      <p:sp>
        <p:nvSpPr>
          <p:cNvPr id="3" name="Tijdelijke aanduiding voor dianummer 2">
            <a:extLst>
              <a:ext uri="{FF2B5EF4-FFF2-40B4-BE49-F238E27FC236}">
                <a16:creationId xmlns:a16="http://schemas.microsoft.com/office/drawing/2014/main" id="{00637A00-88CA-4BF8-9C4F-0C592B0E9A0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339F"/>
                </a:solidFill>
                <a:effectLst/>
                <a:uLnTx/>
                <a:uFillTx/>
                <a:latin typeface="Verdana" charset="0"/>
                <a:ea typeface="Verdana" charset="0"/>
              </a:rPr>
              <a:t> </a:t>
            </a:r>
            <a:fld id="{67E92361-CECF-477C-9C3E-F5E02BCBEA0E}" type="datetime1">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r>
              <a:rPr kumimoji="0" lang="nl-NL" sz="1000" b="0" i="0" u="none" strike="noStrike" kern="1200" cap="none" spc="0" normalizeH="0" baseline="0" noProof="0" dirty="0">
                <a:ln>
                  <a:noFill/>
                </a:ln>
                <a:solidFill>
                  <a:srgbClr val="00339F"/>
                </a:solidFill>
                <a:effectLst/>
                <a:uLnTx/>
                <a:uFillTx/>
                <a:latin typeface="Verdana" charset="0"/>
                <a:ea typeface="Verdana" charset="0"/>
              </a:rPr>
              <a:t> | </a:t>
            </a:r>
            <a:fld id="{2DAB09C5-3251-4B47-B002-D03712DC64C3}" type="slidenum">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000" b="0" i="0" u="none" strike="noStrike" kern="1200" cap="none" spc="0" normalizeH="0" baseline="0" noProof="0" dirty="0">
              <a:ln>
                <a:noFill/>
              </a:ln>
              <a:solidFill>
                <a:srgbClr val="00339F"/>
              </a:solidFill>
              <a:effectLst/>
              <a:uLnTx/>
              <a:uFillTx/>
              <a:latin typeface="Verdana" charset="0"/>
              <a:ea typeface="Verdana" charset="0"/>
            </a:endParaRPr>
          </a:p>
        </p:txBody>
      </p:sp>
      <p:sp>
        <p:nvSpPr>
          <p:cNvPr id="4" name="Ondertitel 3">
            <a:extLst>
              <a:ext uri="{FF2B5EF4-FFF2-40B4-BE49-F238E27FC236}">
                <a16:creationId xmlns:a16="http://schemas.microsoft.com/office/drawing/2014/main" id="{C8761535-A2C1-4ABF-AAEB-6D43BDF9FC87}"/>
              </a:ext>
            </a:extLst>
          </p:cNvPr>
          <p:cNvSpPr>
            <a:spLocks noGrp="1"/>
          </p:cNvSpPr>
          <p:nvPr>
            <p:ph type="subTitle" idx="1"/>
          </p:nvPr>
        </p:nvSpPr>
        <p:spPr>
          <a:xfrm>
            <a:off x="731838" y="1104151"/>
            <a:ext cx="5472396" cy="335852"/>
          </a:xfrm>
        </p:spPr>
        <p:txBody>
          <a:bodyPr/>
          <a:lstStyle/>
          <a:p>
            <a:r>
              <a:rPr lang="nl-NL" dirty="0" err="1"/>
              <a:t>Scholars</a:t>
            </a:r>
            <a:r>
              <a:rPr lang="nl-NL" dirty="0"/>
              <a:t> in media </a:t>
            </a:r>
            <a:r>
              <a:rPr lang="nl-NL" dirty="0" err="1"/>
              <a:t>and</a:t>
            </a:r>
            <a:r>
              <a:rPr lang="nl-NL" dirty="0"/>
              <a:t> </a:t>
            </a:r>
            <a:r>
              <a:rPr lang="nl-NL" dirty="0" err="1"/>
              <a:t>societal</a:t>
            </a:r>
            <a:r>
              <a:rPr lang="nl-NL" dirty="0"/>
              <a:t> impact</a:t>
            </a:r>
            <a:endParaRPr lang="nl-BE" dirty="0"/>
          </a:p>
        </p:txBody>
      </p:sp>
      <p:sp>
        <p:nvSpPr>
          <p:cNvPr id="5" name="Tijdelijke aanduiding voor tekst 4">
            <a:extLst>
              <a:ext uri="{FF2B5EF4-FFF2-40B4-BE49-F238E27FC236}">
                <a16:creationId xmlns:a16="http://schemas.microsoft.com/office/drawing/2014/main" id="{8E303F8E-DE82-4161-A476-56DBAC6CC0A4}"/>
              </a:ext>
            </a:extLst>
          </p:cNvPr>
          <p:cNvSpPr>
            <a:spLocks noGrp="1"/>
          </p:cNvSpPr>
          <p:nvPr>
            <p:ph type="body" sz="quarter" idx="13"/>
          </p:nvPr>
        </p:nvSpPr>
        <p:spPr/>
        <p:txBody>
          <a:bodyPr/>
          <a:lstStyle/>
          <a:p>
            <a:r>
              <a:rPr lang="en-US" dirty="0"/>
              <a:t>Core ideas in the scholars in non-academic media debate</a:t>
            </a:r>
          </a:p>
          <a:p>
            <a:pPr marL="285750" indent="-285750">
              <a:buFont typeface="Arial" panose="020B0604020202020204" pitchFamily="34" charset="0"/>
              <a:buChar char="•"/>
            </a:pPr>
            <a:r>
              <a:rPr lang="en-US" dirty="0"/>
              <a:t>Growing emphasis on open science and science communication </a:t>
            </a:r>
            <a:r>
              <a:rPr lang="en-US" dirty="0">
                <a:sym typeface="Wingdings" panose="05000000000000000000" pitchFamily="2" charset="2"/>
              </a:rPr>
              <a:t> importance of including non-scholarly communication practices scholars engage in</a:t>
            </a:r>
          </a:p>
          <a:p>
            <a:pPr marL="285750" indent="-285750">
              <a:buFont typeface="Arial" panose="020B0604020202020204" pitchFamily="34" charset="0"/>
              <a:buChar char="•"/>
            </a:pPr>
            <a:r>
              <a:rPr lang="en-US" dirty="0">
                <a:sym typeface="Wingdings" panose="05000000000000000000" pitchFamily="2" charset="2"/>
              </a:rPr>
              <a:t>Importance of democratizing or popularizing science  scholars engaging in disseminate research findings  beneficial societal results</a:t>
            </a:r>
          </a:p>
          <a:p>
            <a:pPr marL="554038" lvl="1" indent="-285750">
              <a:buFont typeface="Arial" panose="020B0604020202020204" pitchFamily="34" charset="0"/>
              <a:buChar char="•"/>
            </a:pPr>
            <a:r>
              <a:rPr lang="en-US" dirty="0">
                <a:sym typeface="Wingdings" panose="05000000000000000000" pitchFamily="2" charset="2"/>
              </a:rPr>
              <a:t>Universities increasingly fund specialized departments to secure media coverage (institutional component)</a:t>
            </a:r>
          </a:p>
          <a:p>
            <a:pPr marL="554038" lvl="1" indent="-285750">
              <a:buFont typeface="Arial" panose="020B0604020202020204" pitchFamily="34" charset="0"/>
              <a:buChar char="•"/>
            </a:pPr>
            <a:r>
              <a:rPr lang="en-US" dirty="0">
                <a:sym typeface="Wingdings" panose="05000000000000000000" pitchFamily="2" charset="2"/>
              </a:rPr>
              <a:t>Altmetrics: track popular dissemination of published research (instrumental component)</a:t>
            </a:r>
          </a:p>
          <a:p>
            <a:pPr marL="554038" lvl="1" indent="-285750">
              <a:buFont typeface="Arial" panose="020B0604020202020204" pitchFamily="34" charset="0"/>
              <a:buChar char="•"/>
            </a:pPr>
            <a:r>
              <a:rPr lang="en-US" dirty="0">
                <a:sym typeface="Wingdings" panose="05000000000000000000" pitchFamily="2" charset="2"/>
              </a:rPr>
              <a:t>Growing number of scholars using different media to disseminate findings (network component)</a:t>
            </a:r>
            <a:endParaRPr lang="en-US" dirty="0"/>
          </a:p>
        </p:txBody>
      </p:sp>
      <p:sp>
        <p:nvSpPr>
          <p:cNvPr id="6" name="Titel 5">
            <a:extLst>
              <a:ext uri="{FF2B5EF4-FFF2-40B4-BE49-F238E27FC236}">
                <a16:creationId xmlns:a16="http://schemas.microsoft.com/office/drawing/2014/main" id="{E11DB3EE-E437-42FC-A408-AD5B205171AD}"/>
              </a:ext>
            </a:extLst>
          </p:cNvPr>
          <p:cNvSpPr>
            <a:spLocks noGrp="1"/>
          </p:cNvSpPr>
          <p:nvPr>
            <p:ph type="title"/>
          </p:nvPr>
        </p:nvSpPr>
        <p:spPr>
          <a:xfrm>
            <a:off x="731837" y="711463"/>
            <a:ext cx="6552288" cy="341050"/>
          </a:xfrm>
        </p:spPr>
        <p:txBody>
          <a:bodyPr/>
          <a:lstStyle/>
          <a:p>
            <a:r>
              <a:rPr lang="nl-NL" dirty="0" err="1"/>
              <a:t>Contextualisation</a:t>
            </a:r>
            <a:r>
              <a:rPr lang="nl-NL" dirty="0"/>
              <a:t> of </a:t>
            </a:r>
            <a:r>
              <a:rPr lang="nl-NL" dirty="0" err="1"/>
              <a:t>current</a:t>
            </a:r>
            <a:r>
              <a:rPr lang="nl-NL" dirty="0"/>
              <a:t> </a:t>
            </a:r>
            <a:r>
              <a:rPr lang="nl-NL" dirty="0" err="1"/>
              <a:t>debate</a:t>
            </a:r>
            <a:endParaRPr lang="nl-BE" dirty="0"/>
          </a:p>
        </p:txBody>
      </p:sp>
      <p:pic>
        <p:nvPicPr>
          <p:cNvPr id="8" name="Afbeelding 7" descr="Afbeelding met vectorafbeeldingen, illustratie&#10;&#10;Automatisch gegenereerde beschrijving">
            <a:extLst>
              <a:ext uri="{FF2B5EF4-FFF2-40B4-BE49-F238E27FC236}">
                <a16:creationId xmlns:a16="http://schemas.microsoft.com/office/drawing/2014/main" id="{38B1B846-03E0-4D91-8362-CA201B2D44D0}"/>
              </a:ext>
            </a:extLst>
          </p:cNvPr>
          <p:cNvPicPr>
            <a:picLocks noChangeAspect="1"/>
          </p:cNvPicPr>
          <p:nvPr/>
        </p:nvPicPr>
        <p:blipFill>
          <a:blip r:embed="rId2"/>
          <a:stretch>
            <a:fillRect/>
          </a:stretch>
        </p:blipFill>
        <p:spPr>
          <a:xfrm>
            <a:off x="9544050" y="664077"/>
            <a:ext cx="1714500" cy="1714500"/>
          </a:xfrm>
          <a:prstGeom prst="rect">
            <a:avLst/>
          </a:prstGeom>
        </p:spPr>
      </p:pic>
    </p:spTree>
    <p:extLst>
      <p:ext uri="{BB962C8B-B14F-4D97-AF65-F5344CB8AC3E}">
        <p14:creationId xmlns:p14="http://schemas.microsoft.com/office/powerpoint/2010/main" val="185541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6750F1B-8B0C-42DF-880D-B4981163720F}"/>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6600"/>
                </a:solidFill>
                <a:effectLst/>
                <a:uLnTx/>
                <a:uFillTx/>
                <a:latin typeface="Verdana" charset="0"/>
                <a:ea typeface="Verdana" charset="0"/>
              </a:rPr>
              <a:t>SIUR in written press media</a:t>
            </a:r>
            <a:endParaRPr kumimoji="0" lang="nl-NL" sz="1000" b="0" i="0" u="none" strike="noStrike" kern="1200" cap="none" spc="0" normalizeH="0" baseline="0" noProof="0" dirty="0">
              <a:ln>
                <a:noFill/>
              </a:ln>
              <a:solidFill>
                <a:srgbClr val="FF6600"/>
              </a:solidFill>
              <a:effectLst/>
              <a:uLnTx/>
              <a:uFillTx/>
              <a:latin typeface="Verdana" charset="0"/>
              <a:ea typeface="Verdana" charset="0"/>
            </a:endParaRPr>
          </a:p>
        </p:txBody>
      </p:sp>
      <p:sp>
        <p:nvSpPr>
          <p:cNvPr id="3" name="Tijdelijke aanduiding voor dianummer 2">
            <a:extLst>
              <a:ext uri="{FF2B5EF4-FFF2-40B4-BE49-F238E27FC236}">
                <a16:creationId xmlns:a16="http://schemas.microsoft.com/office/drawing/2014/main" id="{00637A00-88CA-4BF8-9C4F-0C592B0E9A0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339F"/>
                </a:solidFill>
                <a:effectLst/>
                <a:uLnTx/>
                <a:uFillTx/>
                <a:latin typeface="Verdana" charset="0"/>
                <a:ea typeface="Verdana" charset="0"/>
              </a:rPr>
              <a:t> </a:t>
            </a:r>
            <a:fld id="{67E92361-CECF-477C-9C3E-F5E02BCBEA0E}" type="datetime1">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r>
              <a:rPr kumimoji="0" lang="nl-NL" sz="1000" b="0" i="0" u="none" strike="noStrike" kern="1200" cap="none" spc="0" normalizeH="0" baseline="0" noProof="0" dirty="0">
                <a:ln>
                  <a:noFill/>
                </a:ln>
                <a:solidFill>
                  <a:srgbClr val="00339F"/>
                </a:solidFill>
                <a:effectLst/>
                <a:uLnTx/>
                <a:uFillTx/>
                <a:latin typeface="Verdana" charset="0"/>
                <a:ea typeface="Verdana" charset="0"/>
              </a:rPr>
              <a:t> | </a:t>
            </a:r>
            <a:fld id="{2DAB09C5-3251-4B47-B002-D03712DC64C3}" type="slidenum">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000" b="0" i="0" u="none" strike="noStrike" kern="1200" cap="none" spc="0" normalizeH="0" baseline="0" noProof="0" dirty="0">
              <a:ln>
                <a:noFill/>
              </a:ln>
              <a:solidFill>
                <a:srgbClr val="00339F"/>
              </a:solidFill>
              <a:effectLst/>
              <a:uLnTx/>
              <a:uFillTx/>
              <a:latin typeface="Verdana" charset="0"/>
              <a:ea typeface="Verdana" charset="0"/>
            </a:endParaRPr>
          </a:p>
        </p:txBody>
      </p:sp>
      <p:sp>
        <p:nvSpPr>
          <p:cNvPr id="4" name="Ondertitel 3">
            <a:extLst>
              <a:ext uri="{FF2B5EF4-FFF2-40B4-BE49-F238E27FC236}">
                <a16:creationId xmlns:a16="http://schemas.microsoft.com/office/drawing/2014/main" id="{C8761535-A2C1-4ABF-AAEB-6D43BDF9FC87}"/>
              </a:ext>
            </a:extLst>
          </p:cNvPr>
          <p:cNvSpPr>
            <a:spLocks noGrp="1"/>
          </p:cNvSpPr>
          <p:nvPr>
            <p:ph type="subTitle" idx="1"/>
          </p:nvPr>
        </p:nvSpPr>
        <p:spPr>
          <a:xfrm>
            <a:off x="731838" y="1104151"/>
            <a:ext cx="4668522" cy="335852"/>
          </a:xfrm>
        </p:spPr>
        <p:txBody>
          <a:bodyPr/>
          <a:lstStyle/>
          <a:p>
            <a:r>
              <a:rPr lang="nl-NL" dirty="0" err="1"/>
              <a:t>Arriving</a:t>
            </a:r>
            <a:r>
              <a:rPr lang="nl-NL" dirty="0"/>
              <a:t> at </a:t>
            </a:r>
            <a:r>
              <a:rPr lang="nl-NL" dirty="0" err="1"/>
              <a:t>the</a:t>
            </a:r>
            <a:r>
              <a:rPr lang="nl-NL" dirty="0"/>
              <a:t> </a:t>
            </a:r>
            <a:r>
              <a:rPr lang="nl-NL" dirty="0" err="1"/>
              <a:t>current</a:t>
            </a:r>
            <a:r>
              <a:rPr lang="nl-NL" dirty="0"/>
              <a:t> </a:t>
            </a:r>
            <a:r>
              <a:rPr lang="nl-NL" dirty="0" err="1"/>
              <a:t>problem</a:t>
            </a:r>
            <a:endParaRPr lang="nl-BE" dirty="0"/>
          </a:p>
        </p:txBody>
      </p:sp>
      <p:sp>
        <p:nvSpPr>
          <p:cNvPr id="5" name="Tijdelijke aanduiding voor tekst 4">
            <a:extLst>
              <a:ext uri="{FF2B5EF4-FFF2-40B4-BE49-F238E27FC236}">
                <a16:creationId xmlns:a16="http://schemas.microsoft.com/office/drawing/2014/main" id="{8E303F8E-DE82-4161-A476-56DBAC6CC0A4}"/>
              </a:ext>
            </a:extLst>
          </p:cNvPr>
          <p:cNvSpPr>
            <a:spLocks noGrp="1"/>
          </p:cNvSpPr>
          <p:nvPr>
            <p:ph type="body" sz="quarter" idx="13"/>
          </p:nvPr>
        </p:nvSpPr>
        <p:spPr/>
        <p:txBody>
          <a:bodyPr/>
          <a:lstStyle/>
          <a:p>
            <a:r>
              <a:rPr lang="en-US" dirty="0"/>
              <a:t>Qualitative assessments models (case studies, impact cases, REF, SIAMPI) value </a:t>
            </a:r>
            <a:r>
              <a:rPr lang="en-US" b="1" dirty="0"/>
              <a:t>media attention and presence </a:t>
            </a:r>
            <a:r>
              <a:rPr lang="en-US" dirty="0"/>
              <a:t>as</a:t>
            </a:r>
            <a:r>
              <a:rPr lang="en-US" b="1" dirty="0"/>
              <a:t> </a:t>
            </a:r>
            <a:r>
              <a:rPr lang="en-US" dirty="0"/>
              <a:t>(potentially and partial) </a:t>
            </a:r>
            <a:r>
              <a:rPr lang="en-US" b="1" dirty="0"/>
              <a:t>SIUR</a:t>
            </a:r>
          </a:p>
          <a:p>
            <a:pPr marL="285750" indent="-285750">
              <a:buFont typeface="Arial" panose="020B0604020202020204" pitchFamily="34" charset="0"/>
              <a:buChar char="•"/>
            </a:pPr>
            <a:r>
              <a:rPr lang="en-US" dirty="0"/>
              <a:t>Transfer of knowledge </a:t>
            </a:r>
            <a:r>
              <a:rPr lang="en-US" dirty="0">
                <a:sym typeface="Wingdings" panose="05000000000000000000" pitchFamily="2" charset="2"/>
              </a:rPr>
              <a:t> pathway by which university benefits society  advancing the public understanding of science (PUS)</a:t>
            </a:r>
          </a:p>
          <a:p>
            <a:pPr marL="285750" indent="-285750">
              <a:buFont typeface="Arial" panose="020B0604020202020204" pitchFamily="34" charset="0"/>
              <a:buChar char="•"/>
            </a:pPr>
            <a:r>
              <a:rPr lang="en-US" dirty="0">
                <a:sym typeface="Wingdings" panose="05000000000000000000" pitchFamily="2" charset="2"/>
              </a:rPr>
              <a:t>However: no differentiation between public attention for researcher's </a:t>
            </a:r>
            <a:r>
              <a:rPr lang="en-US" i="1" dirty="0">
                <a:sym typeface="Wingdings" panose="05000000000000000000" pitchFamily="2" charset="2"/>
              </a:rPr>
              <a:t>vs</a:t>
            </a:r>
            <a:r>
              <a:rPr lang="en-US" dirty="0">
                <a:sym typeface="Wingdings" panose="05000000000000000000" pitchFamily="2" charset="2"/>
              </a:rPr>
              <a:t> their output  relies on self-reporting</a:t>
            </a:r>
          </a:p>
          <a:p>
            <a:pPr marL="285750" indent="-285750">
              <a:buFont typeface="Arial" panose="020B0604020202020204" pitchFamily="34" charset="0"/>
              <a:buChar char="•"/>
            </a:pPr>
            <a:r>
              <a:rPr lang="en-US" dirty="0">
                <a:sym typeface="Wingdings" panose="05000000000000000000" pitchFamily="2" charset="2"/>
              </a:rPr>
              <a:t>Often social media diffusion is referred to (altmetrics), is however more complex (cf. academic spamming, homogenous bubble of social media followers)</a:t>
            </a:r>
          </a:p>
          <a:p>
            <a:pPr marL="285750" indent="-285750">
              <a:buFont typeface="Arial" panose="020B0604020202020204" pitchFamily="34" charset="0"/>
              <a:buChar char="•"/>
            </a:pPr>
            <a:r>
              <a:rPr lang="en-US" b="1" dirty="0">
                <a:sym typeface="Wingdings" panose="05000000000000000000" pitchFamily="2" charset="2"/>
              </a:rPr>
              <a:t>Written press documents </a:t>
            </a:r>
            <a:r>
              <a:rPr lang="en-US" dirty="0">
                <a:sym typeface="Wingdings" panose="05000000000000000000" pitchFamily="2" charset="2"/>
              </a:rPr>
              <a:t> less academic spamming, considered pertinent SIUR form</a:t>
            </a:r>
          </a:p>
        </p:txBody>
      </p:sp>
      <p:sp>
        <p:nvSpPr>
          <p:cNvPr id="6" name="Titel 5">
            <a:extLst>
              <a:ext uri="{FF2B5EF4-FFF2-40B4-BE49-F238E27FC236}">
                <a16:creationId xmlns:a16="http://schemas.microsoft.com/office/drawing/2014/main" id="{E11DB3EE-E437-42FC-A408-AD5B205171AD}"/>
              </a:ext>
            </a:extLst>
          </p:cNvPr>
          <p:cNvSpPr>
            <a:spLocks noGrp="1"/>
          </p:cNvSpPr>
          <p:nvPr>
            <p:ph type="title"/>
          </p:nvPr>
        </p:nvSpPr>
        <p:spPr>
          <a:xfrm>
            <a:off x="731837" y="711463"/>
            <a:ext cx="6552288" cy="341050"/>
          </a:xfrm>
        </p:spPr>
        <p:txBody>
          <a:bodyPr/>
          <a:lstStyle/>
          <a:p>
            <a:r>
              <a:rPr lang="nl-NL" dirty="0" err="1"/>
              <a:t>Contextualisation</a:t>
            </a:r>
            <a:r>
              <a:rPr lang="nl-NL" dirty="0"/>
              <a:t> of </a:t>
            </a:r>
            <a:r>
              <a:rPr lang="nl-NL" dirty="0" err="1"/>
              <a:t>current</a:t>
            </a:r>
            <a:r>
              <a:rPr lang="nl-NL" dirty="0"/>
              <a:t> </a:t>
            </a:r>
            <a:r>
              <a:rPr lang="nl-NL" dirty="0" err="1"/>
              <a:t>debate</a:t>
            </a:r>
            <a:endParaRPr lang="nl-BE" dirty="0"/>
          </a:p>
        </p:txBody>
      </p:sp>
    </p:spTree>
    <p:extLst>
      <p:ext uri="{BB962C8B-B14F-4D97-AF65-F5344CB8AC3E}">
        <p14:creationId xmlns:p14="http://schemas.microsoft.com/office/powerpoint/2010/main" val="3150047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6750F1B-8B0C-42DF-880D-B4981163720F}"/>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6600"/>
                </a:solidFill>
                <a:effectLst/>
                <a:uLnTx/>
                <a:uFillTx/>
                <a:latin typeface="Verdana" charset="0"/>
                <a:ea typeface="Verdana" charset="0"/>
              </a:rPr>
              <a:t>SIUR in written press media</a:t>
            </a:r>
            <a:endParaRPr kumimoji="0" lang="nl-NL" sz="1000" b="0" i="0" u="none" strike="noStrike" kern="1200" cap="none" spc="0" normalizeH="0" baseline="0" noProof="0" dirty="0">
              <a:ln>
                <a:noFill/>
              </a:ln>
              <a:solidFill>
                <a:srgbClr val="FF6600"/>
              </a:solidFill>
              <a:effectLst/>
              <a:uLnTx/>
              <a:uFillTx/>
              <a:latin typeface="Verdana" charset="0"/>
              <a:ea typeface="Verdana" charset="0"/>
            </a:endParaRPr>
          </a:p>
        </p:txBody>
      </p:sp>
      <p:sp>
        <p:nvSpPr>
          <p:cNvPr id="3" name="Tijdelijke aanduiding voor dianummer 2">
            <a:extLst>
              <a:ext uri="{FF2B5EF4-FFF2-40B4-BE49-F238E27FC236}">
                <a16:creationId xmlns:a16="http://schemas.microsoft.com/office/drawing/2014/main" id="{00637A00-88CA-4BF8-9C4F-0C592B0E9A0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339F"/>
                </a:solidFill>
                <a:effectLst/>
                <a:uLnTx/>
                <a:uFillTx/>
                <a:latin typeface="Verdana" charset="0"/>
                <a:ea typeface="Verdana" charset="0"/>
              </a:rPr>
              <a:t> </a:t>
            </a:r>
            <a:fld id="{67E92361-CECF-477C-9C3E-F5E02BCBEA0E}" type="datetime1">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r>
              <a:rPr kumimoji="0" lang="nl-NL" sz="1000" b="0" i="0" u="none" strike="noStrike" kern="1200" cap="none" spc="0" normalizeH="0" baseline="0" noProof="0" dirty="0">
                <a:ln>
                  <a:noFill/>
                </a:ln>
                <a:solidFill>
                  <a:srgbClr val="00339F"/>
                </a:solidFill>
                <a:effectLst/>
                <a:uLnTx/>
                <a:uFillTx/>
                <a:latin typeface="Verdana" charset="0"/>
                <a:ea typeface="Verdana" charset="0"/>
              </a:rPr>
              <a:t> | </a:t>
            </a:r>
            <a:fld id="{2DAB09C5-3251-4B47-B002-D03712DC64C3}" type="slidenum">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000" b="0" i="0" u="none" strike="noStrike" kern="1200" cap="none" spc="0" normalizeH="0" baseline="0" noProof="0" dirty="0">
              <a:ln>
                <a:noFill/>
              </a:ln>
              <a:solidFill>
                <a:srgbClr val="00339F"/>
              </a:solidFill>
              <a:effectLst/>
              <a:uLnTx/>
              <a:uFillTx/>
              <a:latin typeface="Verdana" charset="0"/>
              <a:ea typeface="Verdana" charset="0"/>
            </a:endParaRPr>
          </a:p>
        </p:txBody>
      </p:sp>
      <p:sp>
        <p:nvSpPr>
          <p:cNvPr id="4" name="Ondertitel 3">
            <a:extLst>
              <a:ext uri="{FF2B5EF4-FFF2-40B4-BE49-F238E27FC236}">
                <a16:creationId xmlns:a16="http://schemas.microsoft.com/office/drawing/2014/main" id="{C8761535-A2C1-4ABF-AAEB-6D43BDF9FC87}"/>
              </a:ext>
            </a:extLst>
          </p:cNvPr>
          <p:cNvSpPr>
            <a:spLocks noGrp="1"/>
          </p:cNvSpPr>
          <p:nvPr>
            <p:ph type="subTitle" idx="1"/>
          </p:nvPr>
        </p:nvSpPr>
        <p:spPr>
          <a:xfrm>
            <a:off x="731838" y="1104151"/>
            <a:ext cx="9876165" cy="335852"/>
          </a:xfrm>
        </p:spPr>
        <p:txBody>
          <a:bodyPr/>
          <a:lstStyle/>
          <a:p>
            <a:r>
              <a:rPr lang="en-US" dirty="0"/>
              <a:t>Is written press media attention for scholars a valid proxy for SIUR?</a:t>
            </a:r>
          </a:p>
        </p:txBody>
      </p:sp>
      <p:sp>
        <p:nvSpPr>
          <p:cNvPr id="6" name="Titel 5">
            <a:extLst>
              <a:ext uri="{FF2B5EF4-FFF2-40B4-BE49-F238E27FC236}">
                <a16:creationId xmlns:a16="http://schemas.microsoft.com/office/drawing/2014/main" id="{E11DB3EE-E437-42FC-A408-AD5B205171AD}"/>
              </a:ext>
            </a:extLst>
          </p:cNvPr>
          <p:cNvSpPr>
            <a:spLocks noGrp="1"/>
          </p:cNvSpPr>
          <p:nvPr>
            <p:ph type="title"/>
          </p:nvPr>
        </p:nvSpPr>
        <p:spPr>
          <a:xfrm>
            <a:off x="731837" y="711463"/>
            <a:ext cx="6552288" cy="341050"/>
          </a:xfrm>
        </p:spPr>
        <p:txBody>
          <a:bodyPr/>
          <a:lstStyle/>
          <a:p>
            <a:r>
              <a:rPr lang="en-US"/>
              <a:t>Contextualisation of current debate</a:t>
            </a:r>
          </a:p>
        </p:txBody>
      </p:sp>
      <p:graphicFrame>
        <p:nvGraphicFramePr>
          <p:cNvPr id="7" name="Diagram 6">
            <a:extLst>
              <a:ext uri="{FF2B5EF4-FFF2-40B4-BE49-F238E27FC236}">
                <a16:creationId xmlns:a16="http://schemas.microsoft.com/office/drawing/2014/main" id="{10166E3A-D815-4ECB-B56C-ED175222D17B}"/>
              </a:ext>
            </a:extLst>
          </p:cNvPr>
          <p:cNvGraphicFramePr/>
          <p:nvPr>
            <p:extLst/>
          </p:nvPr>
        </p:nvGraphicFramePr>
        <p:xfrm>
          <a:off x="731838" y="1828800"/>
          <a:ext cx="9876165" cy="392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38383909-406B-4B2C-9255-52A45F1DEF20}"/>
              </a:ext>
            </a:extLst>
          </p:cNvPr>
          <p:cNvSpPr txBox="1"/>
          <p:nvPr/>
        </p:nvSpPr>
        <p:spPr>
          <a:xfrm>
            <a:off x="5476875" y="5476875"/>
            <a:ext cx="5983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3A0"/>
                </a:solidFill>
                <a:effectLst/>
                <a:uLnTx/>
                <a:uFillTx/>
                <a:latin typeface="Verdana" charset="0"/>
                <a:ea typeface="Verdana" charset="0"/>
                <a:cs typeface="Verdana" charset="0"/>
                <a:sym typeface="Wingdings" panose="05000000000000000000" pitchFamily="2" charset="2"/>
              </a:rPr>
              <a:t> </a:t>
            </a:r>
            <a:r>
              <a:rPr kumimoji="0" lang="en-US" sz="1800" b="0" i="0" u="none" strike="noStrike" kern="1200" cap="none" spc="0" normalizeH="0" baseline="0" noProof="0" dirty="0">
                <a:ln>
                  <a:noFill/>
                </a:ln>
                <a:solidFill>
                  <a:srgbClr val="0033A0"/>
                </a:solidFill>
                <a:effectLst/>
                <a:uLnTx/>
                <a:uFillTx/>
                <a:latin typeface="Verdana" charset="0"/>
                <a:ea typeface="Verdana" charset="0"/>
                <a:cs typeface="Verdana" charset="0"/>
              </a:rPr>
              <a:t>Investigating this taken for granted assumption</a:t>
            </a:r>
          </a:p>
        </p:txBody>
      </p:sp>
    </p:spTree>
    <p:extLst>
      <p:ext uri="{BB962C8B-B14F-4D97-AF65-F5344CB8AC3E}">
        <p14:creationId xmlns:p14="http://schemas.microsoft.com/office/powerpoint/2010/main" val="36277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143C7E43-E022-4C4E-A6C6-15CFC15F1F3D}"/>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6600"/>
                </a:solidFill>
                <a:effectLst/>
                <a:uLnTx/>
                <a:uFillTx/>
                <a:latin typeface="Verdana" charset="0"/>
                <a:ea typeface="Verdana" charset="0"/>
              </a:rPr>
              <a:t>SIUR in written press media</a:t>
            </a:r>
            <a:endParaRPr kumimoji="0" lang="nl-NL" sz="1000" b="0" i="0" u="none" strike="noStrike" kern="1200" cap="none" spc="0" normalizeH="0" baseline="0" noProof="0" dirty="0">
              <a:ln>
                <a:noFill/>
              </a:ln>
              <a:solidFill>
                <a:srgbClr val="FF6600"/>
              </a:solidFill>
              <a:effectLst/>
              <a:uLnTx/>
              <a:uFillTx/>
              <a:latin typeface="Verdana" charset="0"/>
              <a:ea typeface="Verdana" charset="0"/>
            </a:endParaRPr>
          </a:p>
        </p:txBody>
      </p:sp>
      <p:sp>
        <p:nvSpPr>
          <p:cNvPr id="3" name="Tijdelijke aanduiding voor dianummer 2">
            <a:extLst>
              <a:ext uri="{FF2B5EF4-FFF2-40B4-BE49-F238E27FC236}">
                <a16:creationId xmlns:a16="http://schemas.microsoft.com/office/drawing/2014/main" id="{8832245F-6290-44F6-9F03-E760B681049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00339F"/>
                </a:solidFill>
                <a:effectLst/>
                <a:uLnTx/>
                <a:uFillTx/>
                <a:latin typeface="Verdana" charset="0"/>
                <a:ea typeface="Verdana" charset="0"/>
              </a:rPr>
              <a:t> </a:t>
            </a:r>
            <a:fld id="{F6BF3E84-A744-4D12-936F-D15001050789}" type="datetime1">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r>
              <a:rPr kumimoji="0" lang="nl-NL" sz="1000" b="0" i="0" u="none" strike="noStrike" kern="1200" cap="none" spc="0" normalizeH="0" baseline="0" noProof="0">
                <a:ln>
                  <a:noFill/>
                </a:ln>
                <a:solidFill>
                  <a:srgbClr val="00339F"/>
                </a:solidFill>
                <a:effectLst/>
                <a:uLnTx/>
                <a:uFillTx/>
                <a:latin typeface="Verdana" charset="0"/>
                <a:ea typeface="Verdana" charset="0"/>
              </a:rPr>
              <a:t> | </a:t>
            </a:r>
            <a:fld id="{2DAB09C5-3251-4B47-B002-D03712DC64C3}" type="slidenum">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000" b="0" i="0" u="none" strike="noStrike" kern="1200" cap="none" spc="0" normalizeH="0" baseline="0" noProof="0" dirty="0">
              <a:ln>
                <a:noFill/>
              </a:ln>
              <a:solidFill>
                <a:srgbClr val="00339F"/>
              </a:solidFill>
              <a:effectLst/>
              <a:uLnTx/>
              <a:uFillTx/>
              <a:latin typeface="Verdana" charset="0"/>
              <a:ea typeface="Verdana" charset="0"/>
            </a:endParaRPr>
          </a:p>
        </p:txBody>
      </p:sp>
      <p:sp>
        <p:nvSpPr>
          <p:cNvPr id="4" name="Ondertitel 3">
            <a:extLst>
              <a:ext uri="{FF2B5EF4-FFF2-40B4-BE49-F238E27FC236}">
                <a16:creationId xmlns:a16="http://schemas.microsoft.com/office/drawing/2014/main" id="{28300312-FCEF-4FB3-879A-78ED3225AC58}"/>
              </a:ext>
            </a:extLst>
          </p:cNvPr>
          <p:cNvSpPr>
            <a:spLocks noGrp="1"/>
          </p:cNvSpPr>
          <p:nvPr>
            <p:ph type="subTitle" idx="1"/>
          </p:nvPr>
        </p:nvSpPr>
        <p:spPr>
          <a:xfrm>
            <a:off x="731838" y="1104151"/>
            <a:ext cx="4082784" cy="335852"/>
          </a:xfrm>
        </p:spPr>
        <p:txBody>
          <a:bodyPr/>
          <a:lstStyle/>
          <a:p>
            <a:r>
              <a:rPr lang="nl-NL" dirty="0" err="1"/>
              <a:t>Selecting</a:t>
            </a:r>
            <a:r>
              <a:rPr lang="nl-NL" dirty="0"/>
              <a:t> </a:t>
            </a:r>
            <a:r>
              <a:rPr lang="nl-NL" dirty="0" err="1"/>
              <a:t>social</a:t>
            </a:r>
            <a:r>
              <a:rPr lang="nl-NL" dirty="0"/>
              <a:t> </a:t>
            </a:r>
            <a:r>
              <a:rPr lang="nl-NL" dirty="0" err="1"/>
              <a:t>scientists</a:t>
            </a:r>
            <a:endParaRPr lang="nl-BE" dirty="0"/>
          </a:p>
        </p:txBody>
      </p:sp>
      <p:sp>
        <p:nvSpPr>
          <p:cNvPr id="5" name="Tijdelijke aanduiding voor tekst 4">
            <a:extLst>
              <a:ext uri="{FF2B5EF4-FFF2-40B4-BE49-F238E27FC236}">
                <a16:creationId xmlns:a16="http://schemas.microsoft.com/office/drawing/2014/main" id="{1D869A7C-11A0-4742-8B1F-0FBFBD0C4751}"/>
              </a:ext>
            </a:extLst>
          </p:cNvPr>
          <p:cNvSpPr>
            <a:spLocks noGrp="1"/>
          </p:cNvSpPr>
          <p:nvPr>
            <p:ph type="body" sz="quarter" idx="13"/>
          </p:nvPr>
        </p:nvSpPr>
        <p:spPr>
          <a:xfrm>
            <a:off x="634795" y="1990140"/>
            <a:ext cx="8538694" cy="3467100"/>
          </a:xfrm>
        </p:spPr>
        <p:txBody>
          <a:bodyPr/>
          <a:lstStyle/>
          <a:p>
            <a:pPr marL="285750" indent="-285750">
              <a:buFont typeface="Arial" panose="020B0604020202020204" pitchFamily="34" charset="0"/>
              <a:buChar char="•"/>
            </a:pPr>
            <a:r>
              <a:rPr lang="en-US" dirty="0"/>
              <a:t>All </a:t>
            </a:r>
            <a:r>
              <a:rPr lang="en-US" b="1" dirty="0"/>
              <a:t>active</a:t>
            </a:r>
            <a:r>
              <a:rPr lang="en-US" dirty="0"/>
              <a:t> researcher personnel (using </a:t>
            </a:r>
            <a:r>
              <a:rPr lang="en-US" i="1" dirty="0"/>
              <a:t>FRIS</a:t>
            </a:r>
            <a:r>
              <a:rPr lang="en-US" dirty="0"/>
              <a:t> database), working at universities in Flemish Community </a:t>
            </a:r>
            <a:r>
              <a:rPr lang="en-US" dirty="0">
                <a:sym typeface="Wingdings" panose="05000000000000000000" pitchFamily="2" charset="2"/>
              </a:rPr>
              <a:t> </a:t>
            </a:r>
            <a:r>
              <a:rPr lang="en-US" i="1" dirty="0">
                <a:solidFill>
                  <a:srgbClr val="00339F"/>
                </a:solidFill>
              </a:rPr>
              <a:t>N</a:t>
            </a:r>
            <a:r>
              <a:rPr lang="en-US" dirty="0">
                <a:solidFill>
                  <a:srgbClr val="00339F"/>
                </a:solidFill>
              </a:rPr>
              <a:t> = 1.704 </a:t>
            </a:r>
            <a:r>
              <a:rPr lang="en-US" dirty="0"/>
              <a:t>social scientists</a:t>
            </a:r>
          </a:p>
          <a:p>
            <a:pPr marL="554038" lvl="1" indent="-285750">
              <a:buFont typeface="Arial" panose="020B0604020202020204" pitchFamily="34" charset="0"/>
              <a:buChar char="•"/>
            </a:pPr>
            <a:r>
              <a:rPr lang="en-US" dirty="0"/>
              <a:t>Predoc, postdoc, professor, emeritus</a:t>
            </a:r>
          </a:p>
          <a:p>
            <a:pPr marL="554038" lvl="1" indent="-285750">
              <a:buFont typeface="Arial" panose="020B0604020202020204" pitchFamily="34" charset="0"/>
              <a:buChar char="•"/>
            </a:pPr>
            <a:r>
              <a:rPr lang="en-US" dirty="0"/>
              <a:t>Not: ATP (administrative), volunteer personnel, library personnel, etc.</a:t>
            </a:r>
          </a:p>
          <a:p>
            <a:pPr marL="285750" indent="-285750">
              <a:buFont typeface="Arial" panose="020B0604020202020204" pitchFamily="34" charset="0"/>
              <a:buChar char="•"/>
            </a:pPr>
            <a:r>
              <a:rPr lang="en-US" dirty="0"/>
              <a:t>Working at a </a:t>
            </a:r>
            <a:r>
              <a:rPr lang="en-US" b="1" dirty="0"/>
              <a:t>social sciences department or faculty</a:t>
            </a:r>
          </a:p>
          <a:p>
            <a:pPr marL="554038" lvl="1" indent="-285750">
              <a:buFont typeface="Arial" panose="020B0604020202020204" pitchFamily="34" charset="0"/>
              <a:buChar char="•"/>
            </a:pPr>
            <a:r>
              <a:rPr lang="en-US" dirty="0"/>
              <a:t>Sociology, political sciences, communication sciences</a:t>
            </a:r>
          </a:p>
          <a:p>
            <a:pPr marL="554038" lvl="1" indent="-285750">
              <a:buFont typeface="Arial" panose="020B0604020202020204" pitchFamily="34" charset="0"/>
              <a:buChar char="•"/>
            </a:pPr>
            <a:r>
              <a:rPr lang="en-US" dirty="0" err="1"/>
              <a:t>UHasselt</a:t>
            </a:r>
            <a:r>
              <a:rPr lang="en-US" dirty="0"/>
              <a:t> </a:t>
            </a:r>
            <a:r>
              <a:rPr lang="en-US" dirty="0">
                <a:sym typeface="Wingdings" panose="05000000000000000000" pitchFamily="2" charset="2"/>
              </a:rPr>
              <a:t> excluded, no social science department</a:t>
            </a:r>
          </a:p>
          <a:p>
            <a:pPr marL="285750" indent="-285750">
              <a:buFont typeface="Arial" panose="020B0604020202020204" pitchFamily="34" charset="0"/>
              <a:buChar char="•"/>
            </a:pPr>
            <a:r>
              <a:rPr lang="en-US" dirty="0">
                <a:sym typeface="Wingdings" panose="05000000000000000000" pitchFamily="2" charset="2"/>
              </a:rPr>
              <a:t>Querying full name in Belgian media database </a:t>
            </a:r>
            <a:r>
              <a:rPr lang="en-US" i="1" dirty="0" err="1">
                <a:sym typeface="Wingdings" panose="05000000000000000000" pitchFamily="2" charset="2"/>
              </a:rPr>
              <a:t>GoPress</a:t>
            </a:r>
            <a:endParaRPr lang="en-US" i="1" dirty="0">
              <a:sym typeface="Wingdings" panose="05000000000000000000" pitchFamily="2" charset="2"/>
            </a:endParaRPr>
          </a:p>
          <a:p>
            <a:pPr marL="554038" lvl="1" indent="-285750">
              <a:buFont typeface="Arial" panose="020B0604020202020204" pitchFamily="34" charset="0"/>
              <a:buChar char="•"/>
            </a:pPr>
            <a:r>
              <a:rPr lang="en-US" dirty="0">
                <a:sym typeface="Wingdings" panose="05000000000000000000" pitchFamily="2" charset="2"/>
              </a:rPr>
              <a:t>Dutch speaking newspapers and magazines of 2019</a:t>
            </a:r>
          </a:p>
        </p:txBody>
      </p:sp>
      <p:sp>
        <p:nvSpPr>
          <p:cNvPr id="6" name="Titel 5">
            <a:extLst>
              <a:ext uri="{FF2B5EF4-FFF2-40B4-BE49-F238E27FC236}">
                <a16:creationId xmlns:a16="http://schemas.microsoft.com/office/drawing/2014/main" id="{CF5F6306-3BB6-4252-87FC-53758CDC6B75}"/>
              </a:ext>
            </a:extLst>
          </p:cNvPr>
          <p:cNvSpPr>
            <a:spLocks noGrp="1"/>
          </p:cNvSpPr>
          <p:nvPr>
            <p:ph type="title"/>
          </p:nvPr>
        </p:nvSpPr>
        <p:spPr>
          <a:xfrm>
            <a:off x="731837" y="711463"/>
            <a:ext cx="1713143" cy="341050"/>
          </a:xfrm>
        </p:spPr>
        <p:txBody>
          <a:bodyPr/>
          <a:lstStyle/>
          <a:p>
            <a:r>
              <a:rPr lang="nl-NL" dirty="0" err="1"/>
              <a:t>Methods</a:t>
            </a:r>
            <a:endParaRPr lang="nl-BE" dirty="0"/>
          </a:p>
        </p:txBody>
      </p:sp>
      <p:pic>
        <p:nvPicPr>
          <p:cNvPr id="8" name="Graphic 7">
            <a:extLst>
              <a:ext uri="{FF2B5EF4-FFF2-40B4-BE49-F238E27FC236}">
                <a16:creationId xmlns:a16="http://schemas.microsoft.com/office/drawing/2014/main" id="{AB6990DC-7E3A-4637-95BA-A01B221697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00386" y="3270832"/>
            <a:ext cx="1895475" cy="542925"/>
          </a:xfrm>
          <a:prstGeom prst="rect">
            <a:avLst/>
          </a:prstGeom>
        </p:spPr>
      </p:pic>
      <p:pic>
        <p:nvPicPr>
          <p:cNvPr id="6148" name="Picture 4" descr="De bronafbeelding bekijken">
            <a:extLst>
              <a:ext uri="{FF2B5EF4-FFF2-40B4-BE49-F238E27FC236}">
                <a16:creationId xmlns:a16="http://schemas.microsoft.com/office/drawing/2014/main" id="{2429FECD-7A4E-4EC7-A3C3-93C4638095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31057" y="4142790"/>
            <a:ext cx="1895475" cy="84544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e bronafbeelding bekijken">
            <a:extLst>
              <a:ext uri="{FF2B5EF4-FFF2-40B4-BE49-F238E27FC236}">
                <a16:creationId xmlns:a16="http://schemas.microsoft.com/office/drawing/2014/main" id="{59952BFA-AC1B-4916-B8EC-A35C7B7582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97377" y="988340"/>
            <a:ext cx="2080298" cy="74381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De bronafbeelding bekijken">
            <a:extLst>
              <a:ext uri="{FF2B5EF4-FFF2-40B4-BE49-F238E27FC236}">
                <a16:creationId xmlns:a16="http://schemas.microsoft.com/office/drawing/2014/main" id="{C5ECD540-F1BB-4717-A4DD-B45234B084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00386" y="1814436"/>
            <a:ext cx="1756819" cy="140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159729"/>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pic>
        <p:nvPicPr>
          <p:cNvPr id="10" name="Afbeelding 9"/>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1" name="Rechthoek 10"/>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12">
            <a:extLst>
              <a:ext uri="{FF2B5EF4-FFF2-40B4-BE49-F238E27FC236}">
                <a16:creationId xmlns:a16="http://schemas.microsoft.com/office/drawing/2014/main" id="{4D25E369-C5AE-4ABA-9CCF-2CF83B8DD8A4}"/>
              </a:ext>
            </a:extLst>
          </p:cNvPr>
          <p:cNvCxnSpPr>
            <a:cxnSpLocks/>
          </p:cNvCxnSpPr>
          <p:nvPr/>
        </p:nvCxnSpPr>
        <p:spPr>
          <a:xfrm flipH="1">
            <a:off x="4200046" y="1424093"/>
            <a:ext cx="1" cy="5338108"/>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404D618C-8DC1-4E70-964C-A4D2BDC6C87E}"/>
              </a:ext>
            </a:extLst>
          </p:cNvPr>
          <p:cNvSpPr txBox="1">
            <a:spLocks/>
          </p:cNvSpPr>
          <p:nvPr/>
        </p:nvSpPr>
        <p:spPr>
          <a:xfrm>
            <a:off x="159535" y="1868277"/>
            <a:ext cx="3877903" cy="15738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dirty="0" err="1">
                <a:latin typeface="Garamond" panose="02020404030301010803" pitchFamily="18" charset="0"/>
              </a:rPr>
              <a:t>Overview</a:t>
            </a:r>
            <a:r>
              <a:rPr lang="nl-NL" sz="3200" dirty="0">
                <a:latin typeface="Garamond" panose="02020404030301010803" pitchFamily="18" charset="0"/>
              </a:rPr>
              <a:t> of </a:t>
            </a:r>
            <a:r>
              <a:rPr lang="nl-NL" sz="3200" dirty="0" err="1">
                <a:latin typeface="Garamond" panose="02020404030301010803" pitchFamily="18" charset="0"/>
              </a:rPr>
              <a:t>the</a:t>
            </a:r>
            <a:r>
              <a:rPr lang="nl-NL" sz="3200" dirty="0">
                <a:latin typeface="Garamond" panose="02020404030301010803" pitchFamily="18" charset="0"/>
              </a:rPr>
              <a:t> Speakers </a:t>
            </a:r>
          </a:p>
        </p:txBody>
      </p:sp>
      <p:sp>
        <p:nvSpPr>
          <p:cNvPr id="14" name="Titel 1">
            <a:extLst>
              <a:ext uri="{FF2B5EF4-FFF2-40B4-BE49-F238E27FC236}">
                <a16:creationId xmlns:a16="http://schemas.microsoft.com/office/drawing/2014/main" id="{31471658-A8A7-4BE1-8395-B84ED09C585E}"/>
              </a:ext>
            </a:extLst>
          </p:cNvPr>
          <p:cNvSpPr txBox="1">
            <a:spLocks/>
          </p:cNvSpPr>
          <p:nvPr/>
        </p:nvSpPr>
        <p:spPr>
          <a:xfrm>
            <a:off x="4284884" y="1563385"/>
            <a:ext cx="7602326" cy="58402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 </a:t>
            </a:r>
          </a:p>
          <a:p>
            <a:pPr algn="l">
              <a:lnSpc>
                <a:spcPct val="114000"/>
              </a:lnSpc>
              <a:spcBef>
                <a:spcPts val="0"/>
              </a:spcBef>
            </a:pPr>
            <a:r>
              <a:rPr lang="en-AU" sz="1600" b="1" dirty="0">
                <a:solidFill>
                  <a:srgbClr val="820000"/>
                </a:solidFill>
                <a:latin typeface="Garamond" panose="02020404030301010803" pitchFamily="18" charset="0"/>
              </a:rPr>
              <a:t>Jenny Björkman: Director of Collaboration, </a:t>
            </a:r>
            <a:r>
              <a:rPr lang="en-AU" sz="1600" b="1" dirty="0" err="1">
                <a:solidFill>
                  <a:srgbClr val="820000"/>
                </a:solidFill>
                <a:latin typeface="Garamond" panose="02020404030301010803" pitchFamily="18" charset="0"/>
              </a:rPr>
              <a:t>Riksbankn</a:t>
            </a:r>
            <a:r>
              <a:rPr lang="en-AU" sz="1600" b="1" dirty="0">
                <a:solidFill>
                  <a:srgbClr val="820000"/>
                </a:solidFill>
                <a:latin typeface="Garamond" panose="02020404030301010803" pitchFamily="18" charset="0"/>
              </a:rPr>
              <a:t> </a:t>
            </a:r>
            <a:r>
              <a:rPr lang="en-AU" sz="1600" b="1" dirty="0" err="1">
                <a:solidFill>
                  <a:srgbClr val="820000"/>
                </a:solidFill>
                <a:latin typeface="Garamond" panose="02020404030301010803" pitchFamily="18" charset="0"/>
              </a:rPr>
              <a:t>Jubileumsfond</a:t>
            </a:r>
            <a:r>
              <a:rPr lang="en-AU" sz="1600" b="1" dirty="0">
                <a:solidFill>
                  <a:srgbClr val="820000"/>
                </a:solidFill>
                <a:latin typeface="Garamond" panose="02020404030301010803" pitchFamily="18" charset="0"/>
              </a:rPr>
              <a:t>, Sweden</a:t>
            </a:r>
          </a:p>
          <a:p>
            <a:pPr algn="l">
              <a:lnSpc>
                <a:spcPct val="114000"/>
              </a:lnSpc>
              <a:spcBef>
                <a:spcPts val="0"/>
              </a:spcBef>
            </a:pPr>
            <a:endParaRPr lang="en-AU" sz="1600" b="1" dirty="0">
              <a:solidFill>
                <a:srgbClr val="820000"/>
              </a:solidFill>
              <a:latin typeface="Garamond" panose="02020404030301010803" pitchFamily="18" charset="0"/>
            </a:endParaRPr>
          </a:p>
          <a:p>
            <a:pPr algn="l">
              <a:lnSpc>
                <a:spcPct val="114000"/>
              </a:lnSpc>
              <a:spcBef>
                <a:spcPts val="0"/>
              </a:spcBef>
            </a:pPr>
            <a:r>
              <a:rPr lang="en-AU" sz="1600" b="1" dirty="0">
                <a:solidFill>
                  <a:srgbClr val="820000"/>
                </a:solidFill>
                <a:latin typeface="Garamond" panose="02020404030301010803" pitchFamily="18" charset="0"/>
              </a:rPr>
              <a:t>Malinda Smith: Vice-Provost Equity, Diversion &amp; Inclusion, University of Calgary, Canada</a:t>
            </a:r>
          </a:p>
          <a:p>
            <a:pPr algn="l">
              <a:lnSpc>
                <a:spcPct val="114000"/>
              </a:lnSpc>
              <a:spcBef>
                <a:spcPts val="0"/>
              </a:spcBef>
            </a:pPr>
            <a:endParaRPr lang="en-AU" sz="1600" b="1" dirty="0">
              <a:solidFill>
                <a:srgbClr val="820000"/>
              </a:solidFill>
              <a:latin typeface="Garamond" panose="02020404030301010803" pitchFamily="18" charset="0"/>
            </a:endParaRPr>
          </a:p>
          <a:p>
            <a:pPr algn="l">
              <a:lnSpc>
                <a:spcPct val="114000"/>
              </a:lnSpc>
              <a:spcBef>
                <a:spcPts val="0"/>
              </a:spcBef>
            </a:pPr>
            <a:r>
              <a:rPr lang="en-AU" sz="1600" b="1" dirty="0">
                <a:solidFill>
                  <a:srgbClr val="820000"/>
                </a:solidFill>
                <a:latin typeface="Garamond" panose="02020404030301010803" pitchFamily="18" charset="0"/>
              </a:rPr>
              <a:t>Hans Jonker: Researcher in the ECOOM unit, Vrije Universiteit Brussel (VUB), Belgium</a:t>
            </a:r>
          </a:p>
          <a:p>
            <a:pPr algn="l">
              <a:lnSpc>
                <a:spcPct val="114000"/>
              </a:lnSpc>
              <a:spcBef>
                <a:spcPts val="0"/>
              </a:spcBef>
            </a:pPr>
            <a:endParaRPr lang="en-AU" sz="1600" b="1" dirty="0">
              <a:solidFill>
                <a:srgbClr val="820000"/>
              </a:solidFill>
              <a:latin typeface="Garamond" panose="02020404030301010803" pitchFamily="18" charset="0"/>
            </a:endParaRPr>
          </a:p>
          <a:p>
            <a:pPr algn="l">
              <a:lnSpc>
                <a:spcPct val="114000"/>
              </a:lnSpc>
              <a:spcBef>
                <a:spcPts val="0"/>
              </a:spcBef>
            </a:pPr>
            <a:r>
              <a:rPr lang="en-AU" sz="1600" b="1" dirty="0">
                <a:solidFill>
                  <a:srgbClr val="820000"/>
                </a:solidFill>
                <a:latin typeface="Garamond" panose="02020404030301010803" pitchFamily="18" charset="0"/>
              </a:rPr>
              <a:t>Florian </a:t>
            </a:r>
            <a:r>
              <a:rPr lang="en-AU" sz="1600" b="1" dirty="0" err="1">
                <a:solidFill>
                  <a:srgbClr val="820000"/>
                </a:solidFill>
                <a:latin typeface="Garamond" panose="02020404030301010803" pitchFamily="18" charset="0"/>
              </a:rPr>
              <a:t>Vanlee</a:t>
            </a:r>
            <a:r>
              <a:rPr lang="en-AU" sz="1600" b="1" dirty="0">
                <a:solidFill>
                  <a:srgbClr val="820000"/>
                </a:solidFill>
                <a:latin typeface="Garamond" panose="02020404030301010803" pitchFamily="18" charset="0"/>
              </a:rPr>
              <a:t> (Moderator): Postdoctoral Researcher on Evaluating Artistic Research, ECOOM, Brussels, Belgium</a:t>
            </a: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700" b="1" dirty="0">
              <a:solidFill>
                <a:prstClr val="white">
                  <a:lumMod val="50000"/>
                </a:prstClr>
              </a:solidFill>
              <a:latin typeface="Garamond" panose="02020404030301010803" pitchFamily="18" charset="0"/>
            </a:endParaRPr>
          </a:p>
        </p:txBody>
      </p:sp>
      <p:sp>
        <p:nvSpPr>
          <p:cNvPr id="19" name="Tekstvak 5">
            <a:extLst>
              <a:ext uri="{FF2B5EF4-FFF2-40B4-BE49-F238E27FC236}">
                <a16:creationId xmlns:a16="http://schemas.microsoft.com/office/drawing/2014/main" id="{70E62050-A28B-4126-8D0F-059115A45AA4}"/>
              </a:ext>
            </a:extLst>
          </p:cNvPr>
          <p:cNvSpPr txBox="1">
            <a:spLocks/>
          </p:cNvSpPr>
          <p:nvPr/>
        </p:nvSpPr>
        <p:spPr>
          <a:xfrm>
            <a:off x="4521200" y="120802"/>
            <a:ext cx="7670800" cy="1077218"/>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Social Sciences, Humanities and Arts </a:t>
            </a:r>
          </a:p>
          <a:p>
            <a:pPr lvl="0" algn="r"/>
            <a:r>
              <a:rPr lang="en-US" sz="2000" dirty="0">
                <a:solidFill>
                  <a:prstClr val="black"/>
                </a:solidFill>
                <a:latin typeface="Garamond" panose="02020404030301010803" pitchFamily="18" charset="0"/>
              </a:rPr>
              <a:t>13-15 October, 2021</a:t>
            </a:r>
          </a:p>
          <a:p>
            <a:pPr lvl="0" algn="r"/>
            <a:endParaRPr lang="en-US" sz="2000" dirty="0">
              <a:solidFill>
                <a:prstClr val="black"/>
              </a:solidFill>
              <a:latin typeface="Garamond" panose="02020404030301010803" pitchFamily="18" charset="0"/>
            </a:endParaRPr>
          </a:p>
        </p:txBody>
      </p:sp>
      <p:sp>
        <p:nvSpPr>
          <p:cNvPr id="22" name="Tekstvak 14">
            <a:extLst>
              <a:ext uri="{FF2B5EF4-FFF2-40B4-BE49-F238E27FC236}">
                <a16:creationId xmlns:a16="http://schemas.microsoft.com/office/drawing/2014/main" id="{1185129F-A4DB-4302-A212-19D3111E1A32}"/>
              </a:ext>
            </a:extLst>
          </p:cNvPr>
          <p:cNvSpPr txBox="1"/>
          <p:nvPr/>
        </p:nvSpPr>
        <p:spPr>
          <a:xfrm>
            <a:off x="9620834" y="6234477"/>
            <a:ext cx="2478275" cy="830997"/>
          </a:xfrm>
          <a:prstGeom prst="rect">
            <a:avLst/>
          </a:prstGeom>
          <a:noFill/>
        </p:spPr>
        <p:txBody>
          <a:bodyPr wrap="square" rtlCol="0">
            <a:spAutoFit/>
          </a:bodyPr>
          <a:lstStyle/>
          <a:p>
            <a:pPr algn="r"/>
            <a:r>
              <a:rPr lang="nl-NL" sz="2400" b="1" dirty="0">
                <a:latin typeface="Garamond" panose="02020404030301010803" pitchFamily="18" charset="0"/>
              </a:rPr>
              <a:t>#SSHA21</a:t>
            </a:r>
          </a:p>
          <a:p>
            <a:pPr algn="r"/>
            <a:endParaRPr lang="nl-NL" sz="2400" b="1" dirty="0">
              <a:latin typeface="Garamond" panose="02020404030301010803" pitchFamily="18" charset="0"/>
            </a:endParaRPr>
          </a:p>
        </p:txBody>
      </p:sp>
      <p:pic>
        <p:nvPicPr>
          <p:cNvPr id="6" name="Afbeelding 5">
            <a:extLst>
              <a:ext uri="{FF2B5EF4-FFF2-40B4-BE49-F238E27FC236}">
                <a16:creationId xmlns:a16="http://schemas.microsoft.com/office/drawing/2014/main" id="{17CD1743-BE5D-44FC-8A0F-4602AF6E21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420" y="3133762"/>
            <a:ext cx="1998416" cy="2826791"/>
          </a:xfrm>
          <a:prstGeom prst="rect">
            <a:avLst/>
          </a:prstGeom>
        </p:spPr>
      </p:pic>
    </p:spTree>
    <p:extLst>
      <p:ext uri="{BB962C8B-B14F-4D97-AF65-F5344CB8AC3E}">
        <p14:creationId xmlns:p14="http://schemas.microsoft.com/office/powerpoint/2010/main" val="1773840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0C44DF04-2194-4E07-828F-D3875AC47D1A}"/>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6600"/>
                </a:solidFill>
                <a:effectLst/>
                <a:uLnTx/>
                <a:uFillTx/>
                <a:latin typeface="Verdana" charset="0"/>
                <a:ea typeface="Verdana" charset="0"/>
              </a:rPr>
              <a:t>SIUR in written press media</a:t>
            </a:r>
          </a:p>
        </p:txBody>
      </p:sp>
      <p:sp>
        <p:nvSpPr>
          <p:cNvPr id="3" name="Tijdelijke aanduiding voor dianummer 2">
            <a:extLst>
              <a:ext uri="{FF2B5EF4-FFF2-40B4-BE49-F238E27FC236}">
                <a16:creationId xmlns:a16="http://schemas.microsoft.com/office/drawing/2014/main" id="{5B89A766-784D-404C-A155-8A44F113EDA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39F"/>
                </a:solidFill>
                <a:effectLst/>
                <a:uLnTx/>
                <a:uFillTx/>
                <a:latin typeface="Verdana" charset="0"/>
                <a:ea typeface="Verdana" charset="0"/>
              </a:rPr>
              <a:t> </a:t>
            </a:r>
            <a:fld id="{697375F8-EA41-4DB8-99DB-10E07B597C90}" type="datetime1">
              <a:rPr kumimoji="0" lang="en-US"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10/19/2021</a:t>
            </a:fld>
            <a:r>
              <a:rPr kumimoji="0" lang="en-US" sz="1000" b="0" i="0" u="none" strike="noStrike" kern="1200" cap="none" spc="0" normalizeH="0" baseline="0" noProof="0" dirty="0">
                <a:ln>
                  <a:noFill/>
                </a:ln>
                <a:solidFill>
                  <a:srgbClr val="00339F"/>
                </a:solidFill>
                <a:effectLst/>
                <a:uLnTx/>
                <a:uFillTx/>
                <a:latin typeface="Verdana" charset="0"/>
                <a:ea typeface="Verdana" charset="0"/>
              </a:rPr>
              <a:t> | </a:t>
            </a:r>
            <a:fld id="{2DAB09C5-3251-4B47-B002-D03712DC64C3}" type="slidenum">
              <a:rPr kumimoji="0" lang="en-US"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00339F"/>
              </a:solidFill>
              <a:effectLst/>
              <a:uLnTx/>
              <a:uFillTx/>
              <a:latin typeface="Verdana" charset="0"/>
              <a:ea typeface="Verdana" charset="0"/>
            </a:endParaRPr>
          </a:p>
        </p:txBody>
      </p:sp>
      <p:sp>
        <p:nvSpPr>
          <p:cNvPr id="4" name="Ondertitel 3">
            <a:extLst>
              <a:ext uri="{FF2B5EF4-FFF2-40B4-BE49-F238E27FC236}">
                <a16:creationId xmlns:a16="http://schemas.microsoft.com/office/drawing/2014/main" id="{1C0D85E3-2A87-4F5E-8803-D42713E63743}"/>
              </a:ext>
            </a:extLst>
          </p:cNvPr>
          <p:cNvSpPr>
            <a:spLocks noGrp="1"/>
          </p:cNvSpPr>
          <p:nvPr>
            <p:ph type="subTitle" idx="1"/>
          </p:nvPr>
        </p:nvSpPr>
        <p:spPr>
          <a:xfrm>
            <a:off x="731838" y="1104151"/>
            <a:ext cx="3042179" cy="335852"/>
          </a:xfrm>
        </p:spPr>
        <p:txBody>
          <a:bodyPr/>
          <a:lstStyle/>
          <a:p>
            <a:r>
              <a:rPr lang="en-US" dirty="0"/>
              <a:t>Skewed distribution</a:t>
            </a:r>
          </a:p>
        </p:txBody>
      </p:sp>
      <p:sp>
        <p:nvSpPr>
          <p:cNvPr id="5" name="Tijdelijke aanduiding voor tekst 4">
            <a:extLst>
              <a:ext uri="{FF2B5EF4-FFF2-40B4-BE49-F238E27FC236}">
                <a16:creationId xmlns:a16="http://schemas.microsoft.com/office/drawing/2014/main" id="{6735039D-192F-49A4-A161-67580F5EFA35}"/>
              </a:ext>
            </a:extLst>
          </p:cNvPr>
          <p:cNvSpPr>
            <a:spLocks noGrp="1"/>
          </p:cNvSpPr>
          <p:nvPr>
            <p:ph type="body" sz="quarter" idx="13"/>
          </p:nvPr>
        </p:nvSpPr>
        <p:spPr>
          <a:xfrm>
            <a:off x="634795" y="1990140"/>
            <a:ext cx="5232605" cy="3467100"/>
          </a:xfrm>
        </p:spPr>
        <p:txBody>
          <a:bodyPr/>
          <a:lstStyle/>
          <a:p>
            <a:r>
              <a:rPr lang="en-US" dirty="0"/>
              <a:t>Media attention for social scientists in Flanders </a:t>
            </a:r>
            <a:r>
              <a:rPr lang="en-US" dirty="0">
                <a:sym typeface="Wingdings" panose="05000000000000000000" pitchFamily="2" charset="2"/>
              </a:rPr>
              <a:t>was highly skewed</a:t>
            </a:r>
            <a:endParaRPr lang="en-US" dirty="0"/>
          </a:p>
          <a:p>
            <a:r>
              <a:rPr lang="en-US" b="1" dirty="0"/>
              <a:t>Scientific elite </a:t>
            </a:r>
            <a:r>
              <a:rPr lang="en-US" dirty="0"/>
              <a:t>(Jensen, 2008) or </a:t>
            </a:r>
            <a:r>
              <a:rPr lang="en-US" b="1" dirty="0"/>
              <a:t>public intellectuals</a:t>
            </a:r>
            <a:r>
              <a:rPr lang="en-US" dirty="0"/>
              <a:t> (</a:t>
            </a:r>
            <a:r>
              <a:rPr lang="en-US" dirty="0" err="1"/>
              <a:t>Bastow</a:t>
            </a:r>
            <a:r>
              <a:rPr lang="en-US" dirty="0"/>
              <a:t>, 2014)</a:t>
            </a:r>
          </a:p>
          <a:p>
            <a:pPr marL="285750" indent="-285750">
              <a:buFont typeface="Arial" panose="020B0604020202020204" pitchFamily="34" charset="0"/>
              <a:buChar char="•"/>
            </a:pPr>
            <a:r>
              <a:rPr lang="en-US" dirty="0"/>
              <a:t>Excellent professors accredited for excellent “translating” of knowledge on virtually any issue?</a:t>
            </a:r>
          </a:p>
          <a:p>
            <a:pPr marL="285750" indent="-285750">
              <a:buFont typeface="Arial" panose="020B0604020202020204" pitchFamily="34" charset="0"/>
              <a:buChar char="•"/>
            </a:pPr>
            <a:r>
              <a:rPr lang="en-US" dirty="0"/>
              <a:t>A monopoly on (conventional) media attention?</a:t>
            </a:r>
          </a:p>
        </p:txBody>
      </p:sp>
      <p:sp>
        <p:nvSpPr>
          <p:cNvPr id="6" name="Titel 5">
            <a:extLst>
              <a:ext uri="{FF2B5EF4-FFF2-40B4-BE49-F238E27FC236}">
                <a16:creationId xmlns:a16="http://schemas.microsoft.com/office/drawing/2014/main" id="{8631A0EC-840F-49E9-A0E9-505FD33D30F1}"/>
              </a:ext>
            </a:extLst>
          </p:cNvPr>
          <p:cNvSpPr>
            <a:spLocks noGrp="1"/>
          </p:cNvSpPr>
          <p:nvPr>
            <p:ph type="title"/>
          </p:nvPr>
        </p:nvSpPr>
        <p:spPr>
          <a:xfrm>
            <a:off x="731837" y="711463"/>
            <a:ext cx="8263783" cy="341050"/>
          </a:xfrm>
        </p:spPr>
        <p:txBody>
          <a:bodyPr/>
          <a:lstStyle/>
          <a:p>
            <a:r>
              <a:rPr lang="en-US" dirty="0" err="1"/>
              <a:t>Disentangeling</a:t>
            </a:r>
            <a:r>
              <a:rPr lang="en-US" dirty="0"/>
              <a:t> higher written press attention</a:t>
            </a:r>
          </a:p>
        </p:txBody>
      </p:sp>
      <p:graphicFrame>
        <p:nvGraphicFramePr>
          <p:cNvPr id="7" name="Grafiek 6">
            <a:extLst>
              <a:ext uri="{FF2B5EF4-FFF2-40B4-BE49-F238E27FC236}">
                <a16:creationId xmlns:a16="http://schemas.microsoft.com/office/drawing/2014/main" id="{720CF661-4821-4713-83D7-CBB89355196A}"/>
              </a:ext>
            </a:extLst>
          </p:cNvPr>
          <p:cNvGraphicFramePr>
            <a:graphicFrameLocks/>
          </p:cNvGraphicFramePr>
          <p:nvPr>
            <p:extLst/>
          </p:nvPr>
        </p:nvGraphicFramePr>
        <p:xfrm>
          <a:off x="5976257" y="1990140"/>
          <a:ext cx="5736771" cy="3871239"/>
        </p:xfrm>
        <a:graphic>
          <a:graphicData uri="http://schemas.openxmlformats.org/drawingml/2006/chart">
            <c:chart xmlns:c="http://schemas.openxmlformats.org/drawingml/2006/chart" xmlns:r="http://schemas.openxmlformats.org/officeDocument/2006/relationships" r:id="rId3"/>
          </a:graphicData>
        </a:graphic>
      </p:graphicFrame>
      <p:sp>
        <p:nvSpPr>
          <p:cNvPr id="8" name="Pijl: rechts 7">
            <a:extLst>
              <a:ext uri="{FF2B5EF4-FFF2-40B4-BE49-F238E27FC236}">
                <a16:creationId xmlns:a16="http://schemas.microsoft.com/office/drawing/2014/main" id="{E6794A35-B741-454D-A69C-A8F5EF9C9C75}"/>
              </a:ext>
            </a:extLst>
          </p:cNvPr>
          <p:cNvSpPr/>
          <p:nvPr/>
        </p:nvSpPr>
        <p:spPr>
          <a:xfrm rot="10181707">
            <a:off x="6426480" y="2691579"/>
            <a:ext cx="969338" cy="374510"/>
          </a:xfrm>
          <a:prstGeom prst="rightArrow">
            <a:avLst/>
          </a:prstGeom>
          <a:solidFill>
            <a:schemeClr val="bg1"/>
          </a:solidFill>
          <a:ln w="28575">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A0"/>
              </a:solidFill>
              <a:effectLst/>
              <a:uLnTx/>
              <a:uFillTx/>
              <a:latin typeface="Verdana" charset="0"/>
              <a:ea typeface="Verdana" charset="0"/>
              <a:cs typeface="Verdana" charset="0"/>
            </a:endParaRPr>
          </a:p>
        </p:txBody>
      </p:sp>
      <p:sp>
        <p:nvSpPr>
          <p:cNvPr id="9" name="Tekstvak 8">
            <a:extLst>
              <a:ext uri="{FF2B5EF4-FFF2-40B4-BE49-F238E27FC236}">
                <a16:creationId xmlns:a16="http://schemas.microsoft.com/office/drawing/2014/main" id="{5F41BC52-D088-418F-A580-FC7912996C1B}"/>
              </a:ext>
            </a:extLst>
          </p:cNvPr>
          <p:cNvSpPr txBox="1"/>
          <p:nvPr/>
        </p:nvSpPr>
        <p:spPr>
          <a:xfrm>
            <a:off x="7458075" y="4667251"/>
            <a:ext cx="41658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39F"/>
                </a:solidFill>
                <a:effectLst/>
                <a:uLnTx/>
                <a:uFillTx/>
                <a:latin typeface="Calibri"/>
                <a:ea typeface="+mn-ea"/>
                <a:cs typeface="+mn-cs"/>
              </a:rPr>
              <a:t>86,1%</a:t>
            </a:r>
            <a:r>
              <a:rPr kumimoji="0" lang="en-US" sz="1800" b="0" i="0" u="none" strike="noStrike" kern="1200" cap="none" spc="0" normalizeH="0" baseline="0" noProof="0" dirty="0">
                <a:ln>
                  <a:noFill/>
                </a:ln>
                <a:solidFill>
                  <a:srgbClr val="00339F"/>
                </a:solidFill>
                <a:effectLst/>
                <a:uLnTx/>
                <a:uFillTx/>
                <a:latin typeface="Calibri"/>
                <a:ea typeface="+mn-ea"/>
                <a:cs typeface="+mn-cs"/>
              </a:rPr>
              <a:t> of social scientists </a:t>
            </a:r>
            <a:r>
              <a:rPr kumimoji="0" lang="en-US" sz="1800" b="1" i="0" u="none" strike="noStrike" kern="1200" cap="none" spc="0" normalizeH="0" baseline="0" noProof="0" dirty="0">
                <a:ln>
                  <a:noFill/>
                </a:ln>
                <a:solidFill>
                  <a:srgbClr val="00339F"/>
                </a:solidFill>
                <a:effectLst/>
                <a:uLnTx/>
                <a:uFillTx/>
                <a:latin typeface="Calibri"/>
                <a:ea typeface="+mn-ea"/>
                <a:cs typeface="+mn-cs"/>
              </a:rPr>
              <a:t>did not appear </a:t>
            </a:r>
            <a:r>
              <a:rPr kumimoji="0" lang="en-US" sz="1800" b="0" i="0" u="none" strike="noStrike" kern="1200" cap="none" spc="0" normalizeH="0" baseline="0" noProof="0" dirty="0">
                <a:ln>
                  <a:noFill/>
                </a:ln>
                <a:solidFill>
                  <a:srgbClr val="00339F"/>
                </a:solidFill>
                <a:effectLst/>
                <a:uLnTx/>
                <a:uFillTx/>
                <a:latin typeface="Calibri"/>
                <a:ea typeface="+mn-ea"/>
                <a:cs typeface="+mn-cs"/>
              </a:rPr>
              <a:t>in 2019 media</a:t>
            </a:r>
          </a:p>
        </p:txBody>
      </p:sp>
      <p:sp>
        <p:nvSpPr>
          <p:cNvPr id="10" name="Linkeraccolade 9">
            <a:extLst>
              <a:ext uri="{FF2B5EF4-FFF2-40B4-BE49-F238E27FC236}">
                <a16:creationId xmlns:a16="http://schemas.microsoft.com/office/drawing/2014/main" id="{2603A25F-2D75-46CA-AE82-C99200475E05}"/>
              </a:ext>
            </a:extLst>
          </p:cNvPr>
          <p:cNvSpPr/>
          <p:nvPr/>
        </p:nvSpPr>
        <p:spPr>
          <a:xfrm rot="5400000">
            <a:off x="9110642" y="2872229"/>
            <a:ext cx="232022" cy="479445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1" name="Tekstvak 10">
            <a:extLst>
              <a:ext uri="{FF2B5EF4-FFF2-40B4-BE49-F238E27FC236}">
                <a16:creationId xmlns:a16="http://schemas.microsoft.com/office/drawing/2014/main" id="{D2A543A0-CC5E-45F2-9BB8-52ED92E1DF7D}"/>
              </a:ext>
            </a:extLst>
          </p:cNvPr>
          <p:cNvSpPr txBox="1"/>
          <p:nvPr/>
        </p:nvSpPr>
        <p:spPr>
          <a:xfrm>
            <a:off x="7458074" y="2522311"/>
            <a:ext cx="41658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39F"/>
                </a:solidFill>
                <a:effectLst/>
                <a:uLnTx/>
                <a:uFillTx/>
                <a:latin typeface="Calibri"/>
                <a:ea typeface="+mn-ea"/>
                <a:cs typeface="+mn-cs"/>
              </a:rPr>
              <a:t>7 male professors </a:t>
            </a:r>
            <a:r>
              <a:rPr kumimoji="0" lang="en-US" sz="1800" b="0" i="0" u="none" strike="noStrike" kern="1200" cap="none" spc="0" normalizeH="0" baseline="0" noProof="0" dirty="0">
                <a:ln>
                  <a:noFill/>
                </a:ln>
                <a:solidFill>
                  <a:srgbClr val="00339F"/>
                </a:solidFill>
                <a:effectLst/>
                <a:uLnTx/>
                <a:uFillTx/>
                <a:latin typeface="Calibri"/>
                <a:ea typeface="+mn-ea"/>
                <a:cs typeface="+mn-cs"/>
              </a:rPr>
              <a:t>claimed </a:t>
            </a:r>
            <a:r>
              <a:rPr kumimoji="0" lang="en-US" sz="1800" b="1" i="0" u="none" strike="noStrike" kern="1200" cap="none" spc="0" normalizeH="0" baseline="0" noProof="0" dirty="0">
                <a:ln>
                  <a:noFill/>
                </a:ln>
                <a:solidFill>
                  <a:srgbClr val="00339F"/>
                </a:solidFill>
                <a:effectLst/>
                <a:uLnTx/>
                <a:uFillTx/>
                <a:latin typeface="Calibri"/>
                <a:ea typeface="+mn-ea"/>
                <a:cs typeface="+mn-cs"/>
              </a:rPr>
              <a:t>48,6%</a:t>
            </a:r>
            <a:r>
              <a:rPr kumimoji="0" lang="en-US" sz="1800" b="0" i="0" u="none" strike="noStrike" kern="1200" cap="none" spc="0" normalizeH="0" baseline="0" noProof="0" dirty="0">
                <a:ln>
                  <a:noFill/>
                </a:ln>
                <a:solidFill>
                  <a:srgbClr val="00339F"/>
                </a:solidFill>
                <a:effectLst/>
                <a:uLnTx/>
                <a:uFillTx/>
                <a:latin typeface="Calibri"/>
                <a:ea typeface="+mn-ea"/>
                <a:cs typeface="+mn-cs"/>
              </a:rPr>
              <a:t> of all media attention of 2019</a:t>
            </a:r>
          </a:p>
        </p:txBody>
      </p:sp>
    </p:spTree>
    <p:extLst>
      <p:ext uri="{BB962C8B-B14F-4D97-AF65-F5344CB8AC3E}">
        <p14:creationId xmlns:p14="http://schemas.microsoft.com/office/powerpoint/2010/main" val="250559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623FEBD8-A88C-4807-8462-7408D3F0D00E}"/>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6600"/>
                </a:solidFill>
                <a:effectLst/>
                <a:uLnTx/>
                <a:uFillTx/>
                <a:latin typeface="Verdana" charset="0"/>
                <a:ea typeface="Verdana" charset="0"/>
              </a:rPr>
              <a:t>SIUR in written press media</a:t>
            </a:r>
            <a:endParaRPr kumimoji="0" lang="en-GB" sz="1000" b="0" i="0" u="none" strike="noStrike" kern="1200" cap="none" spc="0" normalizeH="0" baseline="0" noProof="0">
              <a:ln>
                <a:noFill/>
              </a:ln>
              <a:solidFill>
                <a:srgbClr val="FF6600"/>
              </a:solidFill>
              <a:effectLst/>
              <a:uLnTx/>
              <a:uFillTx/>
              <a:latin typeface="Verdana" charset="0"/>
              <a:ea typeface="Verdana" charset="0"/>
            </a:endParaRPr>
          </a:p>
        </p:txBody>
      </p:sp>
      <p:sp>
        <p:nvSpPr>
          <p:cNvPr id="3" name="Tijdelijke aanduiding voor dianummer 2">
            <a:extLst>
              <a:ext uri="{FF2B5EF4-FFF2-40B4-BE49-F238E27FC236}">
                <a16:creationId xmlns:a16="http://schemas.microsoft.com/office/drawing/2014/main" id="{00B2622E-7128-4089-B359-DBAFA753EDA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339F"/>
                </a:solidFill>
                <a:effectLst/>
                <a:uLnTx/>
                <a:uFillTx/>
                <a:latin typeface="Verdana" charset="0"/>
                <a:ea typeface="Verdana" charset="0"/>
              </a:rPr>
              <a:t> </a:t>
            </a:r>
            <a:fld id="{36476714-5100-4980-A6C3-F7927DC22694}" type="datetime1">
              <a:rPr kumimoji="0" lang="en-GB"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r>
              <a:rPr kumimoji="0" lang="en-GB" sz="1000" b="0" i="0" u="none" strike="noStrike" kern="1200" cap="none" spc="0" normalizeH="0" baseline="0" noProof="0">
                <a:ln>
                  <a:noFill/>
                </a:ln>
                <a:solidFill>
                  <a:srgbClr val="00339F"/>
                </a:solidFill>
                <a:effectLst/>
                <a:uLnTx/>
                <a:uFillTx/>
                <a:latin typeface="Verdana" charset="0"/>
                <a:ea typeface="Verdana" charset="0"/>
              </a:rPr>
              <a:t> | </a:t>
            </a:r>
            <a:fld id="{2DAB09C5-3251-4B47-B002-D03712DC64C3}" type="slidenum">
              <a:rPr kumimoji="0" lang="en-GB"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a:ln>
                <a:noFill/>
              </a:ln>
              <a:solidFill>
                <a:srgbClr val="00339F"/>
              </a:solidFill>
              <a:effectLst/>
              <a:uLnTx/>
              <a:uFillTx/>
              <a:latin typeface="Verdana" charset="0"/>
              <a:ea typeface="Verdana" charset="0"/>
            </a:endParaRPr>
          </a:p>
        </p:txBody>
      </p:sp>
      <p:sp>
        <p:nvSpPr>
          <p:cNvPr id="4" name="Ondertitel 3">
            <a:extLst>
              <a:ext uri="{FF2B5EF4-FFF2-40B4-BE49-F238E27FC236}">
                <a16:creationId xmlns:a16="http://schemas.microsoft.com/office/drawing/2014/main" id="{8662D7F0-66CC-485B-8035-C38928ACF95D}"/>
              </a:ext>
            </a:extLst>
          </p:cNvPr>
          <p:cNvSpPr>
            <a:spLocks noGrp="1"/>
          </p:cNvSpPr>
          <p:nvPr>
            <p:ph type="subTitle" idx="1"/>
          </p:nvPr>
        </p:nvSpPr>
        <p:spPr>
          <a:xfrm>
            <a:off x="731838" y="1104151"/>
            <a:ext cx="4517647" cy="335852"/>
          </a:xfrm>
        </p:spPr>
        <p:txBody>
          <a:bodyPr/>
          <a:lstStyle/>
          <a:p>
            <a:r>
              <a:rPr lang="en-GB"/>
              <a:t>Prominence of Male professors</a:t>
            </a:r>
          </a:p>
        </p:txBody>
      </p:sp>
      <p:sp>
        <p:nvSpPr>
          <p:cNvPr id="5" name="Tijdelijke aanduiding voor tekst 4">
            <a:extLst>
              <a:ext uri="{FF2B5EF4-FFF2-40B4-BE49-F238E27FC236}">
                <a16:creationId xmlns:a16="http://schemas.microsoft.com/office/drawing/2014/main" id="{A12D8985-7890-4373-83E3-E0D181F78E6D}"/>
              </a:ext>
            </a:extLst>
          </p:cNvPr>
          <p:cNvSpPr>
            <a:spLocks noGrp="1"/>
          </p:cNvSpPr>
          <p:nvPr>
            <p:ph type="body" sz="quarter" idx="13"/>
          </p:nvPr>
        </p:nvSpPr>
        <p:spPr>
          <a:xfrm>
            <a:off x="634794" y="1990140"/>
            <a:ext cx="3946729" cy="3467100"/>
          </a:xfrm>
        </p:spPr>
        <p:txBody>
          <a:bodyPr/>
          <a:lstStyle/>
          <a:p>
            <a:r>
              <a:rPr lang="en-GB" dirty="0"/>
              <a:t>Male social scientists appeared almost twice as many times (64,4% vs. 35,6%) in media than female – </a:t>
            </a:r>
          </a:p>
          <a:p>
            <a:pPr marL="285750" indent="-285750">
              <a:buFont typeface="Arial" panose="020B0604020202020204" pitchFamily="34" charset="0"/>
              <a:buChar char="•"/>
            </a:pPr>
            <a:r>
              <a:rPr lang="en-GB" dirty="0"/>
              <a:t>47,8% of social scientists </a:t>
            </a:r>
            <a:br>
              <a:rPr lang="en-GB" dirty="0"/>
            </a:br>
            <a:r>
              <a:rPr lang="en-GB" dirty="0"/>
              <a:t>(N = 1.7O4) was female </a:t>
            </a:r>
            <a:r>
              <a:rPr lang="en-GB" dirty="0">
                <a:sym typeface="Wingdings" panose="05000000000000000000" pitchFamily="2" charset="2"/>
              </a:rPr>
              <a:t> </a:t>
            </a:r>
            <a:r>
              <a:rPr lang="en-GB" b="1" dirty="0">
                <a:sym typeface="Wingdings" panose="05000000000000000000" pitchFamily="2" charset="2"/>
              </a:rPr>
              <a:t>underrepresentation</a:t>
            </a:r>
            <a:r>
              <a:rPr lang="en-GB" dirty="0">
                <a:sym typeface="Wingdings" panose="05000000000000000000" pitchFamily="2" charset="2"/>
              </a:rPr>
              <a:t> of </a:t>
            </a:r>
            <a:r>
              <a:rPr lang="en-GB" b="1" dirty="0">
                <a:sym typeface="Wingdings" panose="05000000000000000000" pitchFamily="2" charset="2"/>
              </a:rPr>
              <a:t>female</a:t>
            </a:r>
            <a:r>
              <a:rPr lang="en-GB" dirty="0">
                <a:sym typeface="Wingdings" panose="05000000000000000000" pitchFamily="2" charset="2"/>
              </a:rPr>
              <a:t> social scientists in 2019 media</a:t>
            </a:r>
          </a:p>
          <a:p>
            <a:r>
              <a:rPr lang="en-GB" dirty="0">
                <a:sym typeface="Wingdings" panose="05000000000000000000" pitchFamily="2" charset="2"/>
              </a:rPr>
              <a:t>Dominance of professorial staff (53,8%)</a:t>
            </a:r>
          </a:p>
          <a:p>
            <a:pPr marL="285750" indent="-285750">
              <a:buFont typeface="Arial" panose="020B0604020202020204" pitchFamily="34" charset="0"/>
              <a:buChar char="•"/>
            </a:pPr>
            <a:r>
              <a:rPr lang="en-GB" dirty="0">
                <a:sym typeface="Wingdings" panose="05000000000000000000" pitchFamily="2" charset="2"/>
              </a:rPr>
              <a:t>Often head of institute (higher authority than individual researcher)</a:t>
            </a:r>
            <a:endParaRPr lang="en-GB" dirty="0"/>
          </a:p>
          <a:p>
            <a:endParaRPr lang="en-GB" dirty="0"/>
          </a:p>
        </p:txBody>
      </p:sp>
      <p:sp>
        <p:nvSpPr>
          <p:cNvPr id="6" name="Titel 5">
            <a:extLst>
              <a:ext uri="{FF2B5EF4-FFF2-40B4-BE49-F238E27FC236}">
                <a16:creationId xmlns:a16="http://schemas.microsoft.com/office/drawing/2014/main" id="{9F1B1368-0FAD-4775-8303-0DCE7ADCEBF8}"/>
              </a:ext>
            </a:extLst>
          </p:cNvPr>
          <p:cNvSpPr>
            <a:spLocks noGrp="1"/>
          </p:cNvSpPr>
          <p:nvPr>
            <p:ph type="title"/>
          </p:nvPr>
        </p:nvSpPr>
        <p:spPr>
          <a:xfrm>
            <a:off x="731837" y="711463"/>
            <a:ext cx="9821260" cy="341050"/>
          </a:xfrm>
        </p:spPr>
        <p:txBody>
          <a:bodyPr/>
          <a:lstStyle/>
          <a:p>
            <a:r>
              <a:rPr lang="en-GB"/>
              <a:t>Patterns in gender, career position and media attention</a:t>
            </a:r>
          </a:p>
        </p:txBody>
      </p:sp>
      <p:graphicFrame>
        <p:nvGraphicFramePr>
          <p:cNvPr id="7" name="Tabel 7">
            <a:extLst>
              <a:ext uri="{FF2B5EF4-FFF2-40B4-BE49-F238E27FC236}">
                <a16:creationId xmlns:a16="http://schemas.microsoft.com/office/drawing/2014/main" id="{B4A0575E-9452-4874-BB7A-DDA3F2C64CAA}"/>
              </a:ext>
            </a:extLst>
          </p:cNvPr>
          <p:cNvGraphicFramePr>
            <a:graphicFrameLocks noGrp="1"/>
          </p:cNvGraphicFramePr>
          <p:nvPr>
            <p:extLst/>
          </p:nvPr>
        </p:nvGraphicFramePr>
        <p:xfrm>
          <a:off x="4581524" y="1592623"/>
          <a:ext cx="7370444" cy="4302140"/>
        </p:xfrm>
        <a:graphic>
          <a:graphicData uri="http://schemas.openxmlformats.org/drawingml/2006/table">
            <a:tbl>
              <a:tblPr firstRow="1" bandRow="1">
                <a:tableStyleId>{5C22544A-7EE6-4342-B048-85BDC9FD1C3A}</a:tableStyleId>
              </a:tblPr>
              <a:tblGrid>
                <a:gridCol w="1052921">
                  <a:extLst>
                    <a:ext uri="{9D8B030D-6E8A-4147-A177-3AD203B41FA5}">
                      <a16:colId xmlns:a16="http://schemas.microsoft.com/office/drawing/2014/main" val="2888531566"/>
                    </a:ext>
                  </a:extLst>
                </a:gridCol>
                <a:gridCol w="2105841">
                  <a:extLst>
                    <a:ext uri="{9D8B030D-6E8A-4147-A177-3AD203B41FA5}">
                      <a16:colId xmlns:a16="http://schemas.microsoft.com/office/drawing/2014/main" val="2925043032"/>
                    </a:ext>
                  </a:extLst>
                </a:gridCol>
                <a:gridCol w="2105841">
                  <a:extLst>
                    <a:ext uri="{9D8B030D-6E8A-4147-A177-3AD203B41FA5}">
                      <a16:colId xmlns:a16="http://schemas.microsoft.com/office/drawing/2014/main" val="1760920217"/>
                    </a:ext>
                  </a:extLst>
                </a:gridCol>
                <a:gridCol w="2105841">
                  <a:extLst>
                    <a:ext uri="{9D8B030D-6E8A-4147-A177-3AD203B41FA5}">
                      <a16:colId xmlns:a16="http://schemas.microsoft.com/office/drawing/2014/main" val="3047627835"/>
                    </a:ext>
                  </a:extLst>
                </a:gridCol>
              </a:tblGrid>
              <a:tr h="476606">
                <a:tc rowSpan="2">
                  <a:txBody>
                    <a:bodyPr/>
                    <a:lstStyle/>
                    <a:p>
                      <a:pPr algn="ctr"/>
                      <a:r>
                        <a:rPr lang="en-US" sz="1400" b="1" noProof="0"/>
                        <a:t>2019 media: career &amp; gender</a:t>
                      </a:r>
                    </a:p>
                  </a:txBody>
                  <a:tcPr anchor="ctr">
                    <a:lnR w="12700" cap="flat" cmpd="sng" algn="ctr">
                      <a:solidFill>
                        <a:schemeClr val="bg1"/>
                      </a:solidFill>
                      <a:prstDash val="solid"/>
                      <a:round/>
                      <a:headEnd type="none" w="med" len="med"/>
                      <a:tailEnd type="none" w="med" len="med"/>
                    </a:lnR>
                  </a:tcPr>
                </a:tc>
                <a:tc gridSpan="3">
                  <a:txBody>
                    <a:bodyPr/>
                    <a:lstStyle/>
                    <a:p>
                      <a:pPr algn="ctr"/>
                      <a:r>
                        <a:rPr lang="en-US" b="1" noProof="0">
                          <a:solidFill>
                            <a:schemeClr val="bg1"/>
                          </a:solidFill>
                        </a:rPr>
                        <a:t>Gender</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nl-BE" b="1" dirty="0">
                        <a:solidFill>
                          <a:schemeClr val="bg1"/>
                        </a:solidFill>
                      </a:endParaRPr>
                    </a:p>
                  </a:txBody>
                  <a:tcPr>
                    <a:lnB w="12700" cap="flat" cmpd="sng" algn="ctr">
                      <a:solidFill>
                        <a:schemeClr val="bg1"/>
                      </a:solidFill>
                      <a:prstDash val="solid"/>
                      <a:round/>
                      <a:headEnd type="none" w="med" len="med"/>
                      <a:tailEnd type="none" w="med" len="med"/>
                    </a:lnB>
                  </a:tcPr>
                </a:tc>
                <a:tc hMerge="1">
                  <a:txBody>
                    <a:bodyPr/>
                    <a:lstStyle/>
                    <a:p>
                      <a:endParaRPr lang="nl-BE" b="1" dirty="0">
                        <a:solidFill>
                          <a:schemeClr val="bg1"/>
                        </a:solidFill>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3721118"/>
                  </a:ext>
                </a:extLst>
              </a:tr>
              <a:tr h="803289">
                <a:tc vMerge="1">
                  <a:txBody>
                    <a:bodyPr/>
                    <a:lstStyle/>
                    <a:p>
                      <a:endParaRPr lang="nl-BE"/>
                    </a:p>
                  </a:txBody>
                  <a:tcPr/>
                </a:tc>
                <a:tc>
                  <a:txBody>
                    <a:bodyPr/>
                    <a:lstStyle/>
                    <a:p>
                      <a:pPr algn="ctr"/>
                      <a:r>
                        <a:rPr lang="en-US" sz="1600" b="1" noProof="0">
                          <a:solidFill>
                            <a:schemeClr val="bg1"/>
                          </a:solidFill>
                        </a:rPr>
                        <a:t>Men</a:t>
                      </a:r>
                    </a:p>
                    <a:p>
                      <a:pPr algn="ctr"/>
                      <a:r>
                        <a:rPr lang="en-US" sz="1600" b="1" noProof="0">
                          <a:solidFill>
                            <a:schemeClr val="bg1"/>
                          </a:solidFill>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600" b="1" noProof="0">
                          <a:solidFill>
                            <a:schemeClr val="bg1"/>
                          </a:solidFill>
                        </a:rPr>
                        <a:t>Women</a:t>
                      </a:r>
                    </a:p>
                    <a:p>
                      <a:pPr algn="ctr"/>
                      <a:r>
                        <a:rPr lang="en-US" sz="1600" b="1" noProof="0">
                          <a:solidFill>
                            <a:schemeClr val="bg1"/>
                          </a:solidFill>
                        </a:rPr>
                        <a:t>%</a:t>
                      </a:r>
                    </a:p>
                  </a:txBody>
                  <a:tcPr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600" b="1" noProof="0">
                          <a:solidFill>
                            <a:schemeClr val="bg1"/>
                          </a:solidFill>
                        </a:rPr>
                        <a:t>Total</a:t>
                      </a:r>
                    </a:p>
                    <a:p>
                      <a:pPr algn="ctr"/>
                      <a:r>
                        <a:rPr lang="en-US" sz="1600" b="1" noProof="0">
                          <a:solidFill>
                            <a:schemeClr val="bg1"/>
                          </a:solidFill>
                        </a:rPr>
                        <a:t>%</a:t>
                      </a:r>
                    </a:p>
                  </a:txBody>
                  <a:tcPr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3889429165"/>
                  </a:ext>
                </a:extLst>
              </a:tr>
              <a:tr h="604449">
                <a:tc>
                  <a:txBody>
                    <a:bodyPr/>
                    <a:lstStyle/>
                    <a:p>
                      <a:pPr algn="ctr"/>
                      <a:r>
                        <a:rPr lang="en-US" sz="1600" noProof="0"/>
                        <a:t>Predoc</a:t>
                      </a:r>
                    </a:p>
                  </a:txBody>
                  <a:tcPr anchor="ctr"/>
                </a:tc>
                <a:tc>
                  <a:txBody>
                    <a:bodyPr/>
                    <a:lstStyle/>
                    <a:p>
                      <a:pPr algn="ctr"/>
                      <a:r>
                        <a:rPr lang="en-US" sz="1600" noProof="0" dirty="0"/>
                        <a:t>19</a:t>
                      </a:r>
                    </a:p>
                    <a:p>
                      <a:pPr algn="ctr"/>
                      <a:r>
                        <a:rPr lang="en-US" sz="1600" noProof="0" dirty="0"/>
                        <a:t>8,0%</a:t>
                      </a:r>
                    </a:p>
                  </a:txBody>
                  <a:tcPr anchor="ctr"/>
                </a:tc>
                <a:tc>
                  <a:txBody>
                    <a:bodyPr/>
                    <a:lstStyle/>
                    <a:p>
                      <a:pPr algn="ctr"/>
                      <a:r>
                        <a:rPr lang="en-US" sz="1600" noProof="0" dirty="0"/>
                        <a:t>22</a:t>
                      </a:r>
                    </a:p>
                    <a:p>
                      <a:pPr algn="ctr"/>
                      <a:r>
                        <a:rPr lang="en-US" sz="1600" noProof="0" dirty="0"/>
                        <a:t>9,3%</a:t>
                      </a:r>
                    </a:p>
                  </a:txBody>
                  <a:tcPr anchor="ctr"/>
                </a:tc>
                <a:tc>
                  <a:txBody>
                    <a:bodyPr/>
                    <a:lstStyle/>
                    <a:p>
                      <a:pPr algn="ctr"/>
                      <a:r>
                        <a:rPr lang="en-US" sz="1600" noProof="0" dirty="0"/>
                        <a:t>41</a:t>
                      </a:r>
                    </a:p>
                    <a:p>
                      <a:pPr algn="ctr"/>
                      <a:r>
                        <a:rPr lang="en-US" sz="1600" noProof="0" dirty="0"/>
                        <a:t>17,4%</a:t>
                      </a:r>
                    </a:p>
                  </a:txBody>
                  <a:tcPr anchor="ctr"/>
                </a:tc>
                <a:extLst>
                  <a:ext uri="{0D108BD9-81ED-4DB2-BD59-A6C34878D82A}">
                    <a16:rowId xmlns:a16="http://schemas.microsoft.com/office/drawing/2014/main" val="1084689405"/>
                  </a:ext>
                </a:extLst>
              </a:tr>
              <a:tr h="604449">
                <a:tc>
                  <a:txBody>
                    <a:bodyPr/>
                    <a:lstStyle/>
                    <a:p>
                      <a:pPr algn="ctr"/>
                      <a:r>
                        <a:rPr lang="en-US" sz="1600" noProof="0"/>
                        <a:t>Postdoc</a:t>
                      </a:r>
                    </a:p>
                  </a:txBody>
                  <a:tcPr anchor="ctr"/>
                </a:tc>
                <a:tc>
                  <a:txBody>
                    <a:bodyPr/>
                    <a:lstStyle/>
                    <a:p>
                      <a:pPr algn="ctr"/>
                      <a:r>
                        <a:rPr lang="en-US" sz="1600" noProof="0" dirty="0"/>
                        <a:t>28</a:t>
                      </a:r>
                    </a:p>
                    <a:p>
                      <a:pPr algn="ctr"/>
                      <a:r>
                        <a:rPr lang="en-US" sz="1600" noProof="0" dirty="0"/>
                        <a:t>11,9%</a:t>
                      </a:r>
                    </a:p>
                  </a:txBody>
                  <a:tcPr anchor="ctr"/>
                </a:tc>
                <a:tc>
                  <a:txBody>
                    <a:bodyPr/>
                    <a:lstStyle/>
                    <a:p>
                      <a:pPr algn="ctr"/>
                      <a:r>
                        <a:rPr lang="en-US" sz="1600" noProof="0" dirty="0"/>
                        <a:t>29</a:t>
                      </a:r>
                    </a:p>
                    <a:p>
                      <a:pPr algn="ctr"/>
                      <a:r>
                        <a:rPr lang="en-US" sz="1600" noProof="0" dirty="0"/>
                        <a:t>12,3%</a:t>
                      </a:r>
                    </a:p>
                  </a:txBody>
                  <a:tcPr anchor="ctr"/>
                </a:tc>
                <a:tc>
                  <a:txBody>
                    <a:bodyPr/>
                    <a:lstStyle/>
                    <a:p>
                      <a:pPr algn="ctr"/>
                      <a:r>
                        <a:rPr lang="en-US" sz="1600" noProof="0" dirty="0"/>
                        <a:t>57</a:t>
                      </a:r>
                    </a:p>
                    <a:p>
                      <a:pPr algn="ctr"/>
                      <a:r>
                        <a:rPr lang="en-US" sz="1600" noProof="0" dirty="0"/>
                        <a:t>24,1%</a:t>
                      </a:r>
                    </a:p>
                  </a:txBody>
                  <a:tcPr anchor="ctr"/>
                </a:tc>
                <a:extLst>
                  <a:ext uri="{0D108BD9-81ED-4DB2-BD59-A6C34878D82A}">
                    <a16:rowId xmlns:a16="http://schemas.microsoft.com/office/drawing/2014/main" val="2380872767"/>
                  </a:ext>
                </a:extLst>
              </a:tr>
              <a:tr h="604449">
                <a:tc>
                  <a:txBody>
                    <a:bodyPr/>
                    <a:lstStyle/>
                    <a:p>
                      <a:pPr algn="ctr"/>
                      <a:r>
                        <a:rPr lang="en-US" sz="1600" noProof="0"/>
                        <a:t>Professor</a:t>
                      </a:r>
                    </a:p>
                  </a:txBody>
                  <a:tcPr anchor="ctr"/>
                </a:tc>
                <a:tc>
                  <a:txBody>
                    <a:bodyPr/>
                    <a:lstStyle/>
                    <a:p>
                      <a:pPr algn="ctr"/>
                      <a:r>
                        <a:rPr lang="en-US" sz="1600" noProof="0" dirty="0"/>
                        <a:t>95</a:t>
                      </a:r>
                    </a:p>
                    <a:p>
                      <a:pPr algn="ctr"/>
                      <a:r>
                        <a:rPr lang="en-US" sz="1600" noProof="0" dirty="0"/>
                        <a:t>40,3%</a:t>
                      </a:r>
                    </a:p>
                  </a:txBody>
                  <a:tcPr anchor="ctr"/>
                </a:tc>
                <a:tc>
                  <a:txBody>
                    <a:bodyPr/>
                    <a:lstStyle/>
                    <a:p>
                      <a:pPr algn="ctr"/>
                      <a:r>
                        <a:rPr lang="en-US" sz="1600" noProof="0" dirty="0"/>
                        <a:t>32</a:t>
                      </a:r>
                    </a:p>
                    <a:p>
                      <a:pPr algn="ctr"/>
                      <a:r>
                        <a:rPr lang="en-US" sz="1600" noProof="0" dirty="0"/>
                        <a:t>13,6%</a:t>
                      </a:r>
                    </a:p>
                  </a:txBody>
                  <a:tcPr anchor="ctr"/>
                </a:tc>
                <a:tc>
                  <a:txBody>
                    <a:bodyPr/>
                    <a:lstStyle/>
                    <a:p>
                      <a:pPr algn="ctr"/>
                      <a:r>
                        <a:rPr lang="en-US" sz="1600" noProof="0" dirty="0"/>
                        <a:t>127</a:t>
                      </a:r>
                    </a:p>
                    <a:p>
                      <a:pPr algn="ctr"/>
                      <a:r>
                        <a:rPr lang="en-US" sz="1600" noProof="0" dirty="0"/>
                        <a:t>53,8%</a:t>
                      </a:r>
                    </a:p>
                  </a:txBody>
                  <a:tcPr anchor="ctr"/>
                </a:tc>
                <a:extLst>
                  <a:ext uri="{0D108BD9-81ED-4DB2-BD59-A6C34878D82A}">
                    <a16:rowId xmlns:a16="http://schemas.microsoft.com/office/drawing/2014/main" val="655565707"/>
                  </a:ext>
                </a:extLst>
              </a:tr>
              <a:tr h="604449">
                <a:tc>
                  <a:txBody>
                    <a:bodyPr/>
                    <a:lstStyle/>
                    <a:p>
                      <a:pPr algn="ctr"/>
                      <a:r>
                        <a:rPr lang="en-US" sz="1600" noProof="0"/>
                        <a:t>Emeritus</a:t>
                      </a:r>
                    </a:p>
                  </a:txBody>
                  <a:tcPr anchor="ctr"/>
                </a:tc>
                <a:tc>
                  <a:txBody>
                    <a:bodyPr/>
                    <a:lstStyle/>
                    <a:p>
                      <a:pPr algn="ctr"/>
                      <a:r>
                        <a:rPr lang="en-US" sz="1600" noProof="0" dirty="0"/>
                        <a:t>10</a:t>
                      </a:r>
                    </a:p>
                    <a:p>
                      <a:pPr algn="ctr"/>
                      <a:r>
                        <a:rPr lang="en-US" sz="1600" noProof="0" dirty="0"/>
                        <a:t>4,2%</a:t>
                      </a:r>
                    </a:p>
                  </a:txBody>
                  <a:tcPr anchor="ctr"/>
                </a:tc>
                <a:tc>
                  <a:txBody>
                    <a:bodyPr/>
                    <a:lstStyle/>
                    <a:p>
                      <a:pPr algn="ctr"/>
                      <a:r>
                        <a:rPr lang="en-US" sz="1600" noProof="0" dirty="0"/>
                        <a:t>1</a:t>
                      </a:r>
                    </a:p>
                    <a:p>
                      <a:pPr algn="ctr"/>
                      <a:r>
                        <a:rPr lang="en-US" sz="1600" noProof="0" dirty="0"/>
                        <a:t>0,4%</a:t>
                      </a:r>
                    </a:p>
                  </a:txBody>
                  <a:tcPr anchor="ctr"/>
                </a:tc>
                <a:tc>
                  <a:txBody>
                    <a:bodyPr/>
                    <a:lstStyle/>
                    <a:p>
                      <a:pPr algn="ctr"/>
                      <a:r>
                        <a:rPr lang="en-US" sz="1600" noProof="0" dirty="0"/>
                        <a:t>11</a:t>
                      </a:r>
                    </a:p>
                    <a:p>
                      <a:pPr algn="ctr"/>
                      <a:r>
                        <a:rPr lang="en-US" sz="1600" noProof="0" dirty="0"/>
                        <a:t>4,7%</a:t>
                      </a:r>
                    </a:p>
                  </a:txBody>
                  <a:tcPr anchor="ctr"/>
                </a:tc>
                <a:extLst>
                  <a:ext uri="{0D108BD9-81ED-4DB2-BD59-A6C34878D82A}">
                    <a16:rowId xmlns:a16="http://schemas.microsoft.com/office/drawing/2014/main" val="1406620007"/>
                  </a:ext>
                </a:extLst>
              </a:tr>
              <a:tr h="604449">
                <a:tc>
                  <a:txBody>
                    <a:bodyPr/>
                    <a:lstStyle/>
                    <a:p>
                      <a:pPr algn="ctr"/>
                      <a:r>
                        <a:rPr lang="en-US" sz="1600" noProof="0" dirty="0"/>
                        <a:t>Total</a:t>
                      </a:r>
                    </a:p>
                    <a:p>
                      <a:pPr algn="ctr"/>
                      <a:r>
                        <a:rPr lang="en-US" sz="1600" noProof="0" dirty="0"/>
                        <a:t>N = 1.704</a:t>
                      </a:r>
                    </a:p>
                  </a:txBody>
                  <a:tcPr anchor="ctr"/>
                </a:tc>
                <a:tc>
                  <a:txBody>
                    <a:bodyPr/>
                    <a:lstStyle/>
                    <a:p>
                      <a:pPr algn="ctr"/>
                      <a:r>
                        <a:rPr lang="en-US" sz="1600" noProof="0" dirty="0"/>
                        <a:t>152</a:t>
                      </a:r>
                    </a:p>
                    <a:p>
                      <a:pPr algn="ctr"/>
                      <a:r>
                        <a:rPr lang="en-US" sz="1600" noProof="0" dirty="0"/>
                        <a:t>64,4%</a:t>
                      </a:r>
                    </a:p>
                  </a:txBody>
                  <a:tcPr anchor="ctr"/>
                </a:tc>
                <a:tc>
                  <a:txBody>
                    <a:bodyPr/>
                    <a:lstStyle/>
                    <a:p>
                      <a:pPr algn="ctr"/>
                      <a:r>
                        <a:rPr lang="en-US" sz="1600" noProof="0" dirty="0"/>
                        <a:t>84</a:t>
                      </a:r>
                    </a:p>
                    <a:p>
                      <a:pPr algn="ctr"/>
                      <a:r>
                        <a:rPr lang="en-US" sz="1600" noProof="0" dirty="0"/>
                        <a:t>35,6%</a:t>
                      </a:r>
                    </a:p>
                  </a:txBody>
                  <a:tcPr anchor="ctr"/>
                </a:tc>
                <a:tc>
                  <a:txBody>
                    <a:bodyPr/>
                    <a:lstStyle/>
                    <a:p>
                      <a:pPr algn="ctr"/>
                      <a:r>
                        <a:rPr lang="en-US" sz="1600" noProof="0" dirty="0"/>
                        <a:t>236</a:t>
                      </a:r>
                    </a:p>
                    <a:p>
                      <a:pPr algn="ctr"/>
                      <a:r>
                        <a:rPr lang="en-US" sz="1600" noProof="0" dirty="0"/>
                        <a:t>100%</a:t>
                      </a:r>
                    </a:p>
                  </a:txBody>
                  <a:tcPr anchor="ctr"/>
                </a:tc>
                <a:extLst>
                  <a:ext uri="{0D108BD9-81ED-4DB2-BD59-A6C34878D82A}">
                    <a16:rowId xmlns:a16="http://schemas.microsoft.com/office/drawing/2014/main" val="3450412190"/>
                  </a:ext>
                </a:extLst>
              </a:tr>
            </a:tbl>
          </a:graphicData>
        </a:graphic>
      </p:graphicFrame>
      <p:sp>
        <p:nvSpPr>
          <p:cNvPr id="8" name="Rechthoek 7">
            <a:extLst>
              <a:ext uri="{FF2B5EF4-FFF2-40B4-BE49-F238E27FC236}">
                <a16:creationId xmlns:a16="http://schemas.microsoft.com/office/drawing/2014/main" id="{604460C9-38AB-48BA-AFA2-37BE84D00853}"/>
              </a:ext>
            </a:extLst>
          </p:cNvPr>
          <p:cNvSpPr/>
          <p:nvPr/>
        </p:nvSpPr>
        <p:spPr>
          <a:xfrm>
            <a:off x="9862042" y="4095750"/>
            <a:ext cx="2066925" cy="581025"/>
          </a:xfrm>
          <a:prstGeom prst="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0033A0"/>
              </a:solidFill>
              <a:effectLst/>
              <a:uLnTx/>
              <a:uFillTx/>
              <a:latin typeface="Verdana" charset="0"/>
              <a:ea typeface="Verdana" charset="0"/>
              <a:cs typeface="Verdana" charset="0"/>
            </a:endParaRPr>
          </a:p>
        </p:txBody>
      </p:sp>
      <p:sp>
        <p:nvSpPr>
          <p:cNvPr id="9" name="Rechthoek 8">
            <a:extLst>
              <a:ext uri="{FF2B5EF4-FFF2-40B4-BE49-F238E27FC236}">
                <a16:creationId xmlns:a16="http://schemas.microsoft.com/office/drawing/2014/main" id="{188B350D-841B-4C15-8F94-E02859BC6BCE}"/>
              </a:ext>
            </a:extLst>
          </p:cNvPr>
          <p:cNvSpPr/>
          <p:nvPr/>
        </p:nvSpPr>
        <p:spPr>
          <a:xfrm>
            <a:off x="5642467" y="5284914"/>
            <a:ext cx="4215908" cy="581025"/>
          </a:xfrm>
          <a:prstGeom prst="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0033A0"/>
              </a:solidFill>
              <a:effectLst/>
              <a:uLnTx/>
              <a:uFillTx/>
              <a:latin typeface="Verdana" charset="0"/>
              <a:ea typeface="Verdana" charset="0"/>
              <a:cs typeface="Verdana" charset="0"/>
            </a:endParaRPr>
          </a:p>
        </p:txBody>
      </p:sp>
    </p:spTree>
    <p:extLst>
      <p:ext uri="{BB962C8B-B14F-4D97-AF65-F5344CB8AC3E}">
        <p14:creationId xmlns:p14="http://schemas.microsoft.com/office/powerpoint/2010/main" val="34963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68BF550D-7A10-412E-AAB9-ABF6FC677427}"/>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6600"/>
                </a:solidFill>
                <a:effectLst/>
                <a:uLnTx/>
                <a:uFillTx/>
                <a:latin typeface="Verdana" charset="0"/>
                <a:ea typeface="Verdana" charset="0"/>
              </a:rPr>
              <a:t>SIUR in written press media</a:t>
            </a:r>
          </a:p>
        </p:txBody>
      </p:sp>
      <p:sp>
        <p:nvSpPr>
          <p:cNvPr id="3" name="Tijdelijke aanduiding voor dianummer 2">
            <a:extLst>
              <a:ext uri="{FF2B5EF4-FFF2-40B4-BE49-F238E27FC236}">
                <a16:creationId xmlns:a16="http://schemas.microsoft.com/office/drawing/2014/main" id="{73E08EDD-6C58-4470-A630-81E03D3695F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339F"/>
                </a:solidFill>
                <a:effectLst/>
                <a:uLnTx/>
                <a:uFillTx/>
                <a:latin typeface="Verdana" charset="0"/>
                <a:ea typeface="Verdana" charset="0"/>
              </a:rPr>
              <a:t> </a:t>
            </a:r>
            <a:fld id="{AA806BB9-F7E1-4CCE-A501-9D3E8DC584B1}" type="datetime1">
              <a:rPr kumimoji="0" lang="en-US"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10/19/2021</a:t>
            </a:fld>
            <a:r>
              <a:rPr kumimoji="0" lang="en-US" sz="1000" b="0" i="0" u="none" strike="noStrike" kern="1200" cap="none" spc="0" normalizeH="0" baseline="0" noProof="0">
                <a:ln>
                  <a:noFill/>
                </a:ln>
                <a:solidFill>
                  <a:srgbClr val="00339F"/>
                </a:solidFill>
                <a:effectLst/>
                <a:uLnTx/>
                <a:uFillTx/>
                <a:latin typeface="Verdana" charset="0"/>
                <a:ea typeface="Verdana" charset="0"/>
              </a:rPr>
              <a:t> | </a:t>
            </a:r>
            <a:fld id="{2DAB09C5-3251-4B47-B002-D03712DC64C3}" type="slidenum">
              <a:rPr kumimoji="0" lang="en-US"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00339F"/>
              </a:solidFill>
              <a:effectLst/>
              <a:uLnTx/>
              <a:uFillTx/>
              <a:latin typeface="Verdana" charset="0"/>
              <a:ea typeface="Verdana" charset="0"/>
            </a:endParaRPr>
          </a:p>
        </p:txBody>
      </p:sp>
      <p:sp>
        <p:nvSpPr>
          <p:cNvPr id="4" name="Tijdelijke aanduiding voor tekst 3">
            <a:extLst>
              <a:ext uri="{FF2B5EF4-FFF2-40B4-BE49-F238E27FC236}">
                <a16:creationId xmlns:a16="http://schemas.microsoft.com/office/drawing/2014/main" id="{D28DBD44-BE24-4BE2-93DB-7D368E5AE07D}"/>
              </a:ext>
            </a:extLst>
          </p:cNvPr>
          <p:cNvSpPr>
            <a:spLocks noGrp="1"/>
          </p:cNvSpPr>
          <p:nvPr>
            <p:ph type="body" sz="quarter" idx="13"/>
          </p:nvPr>
        </p:nvSpPr>
        <p:spPr>
          <a:xfrm>
            <a:off x="634795" y="1990140"/>
            <a:ext cx="3656315" cy="3364843"/>
          </a:xfrm>
        </p:spPr>
        <p:txBody>
          <a:bodyPr/>
          <a:lstStyle/>
          <a:p>
            <a:r>
              <a:rPr lang="en-US" dirty="0"/>
              <a:t>Scientific publications correlate with media attention </a:t>
            </a:r>
            <a:br>
              <a:rPr lang="en-US" dirty="0"/>
            </a:br>
            <a:r>
              <a:rPr lang="en-US" dirty="0"/>
              <a:t>(β = .32, p &lt; .001) </a:t>
            </a:r>
            <a:r>
              <a:rPr lang="en-US" dirty="0">
                <a:sym typeface="Wingdings" panose="05000000000000000000" pitchFamily="2" charset="2"/>
              </a:rPr>
              <a:t> spurious relationship</a:t>
            </a:r>
            <a:endParaRPr lang="en-US" dirty="0"/>
          </a:p>
          <a:p>
            <a:r>
              <a:rPr lang="en-US" dirty="0">
                <a:sym typeface="Wingdings" panose="05000000000000000000" pitchFamily="2" charset="2"/>
              </a:rPr>
              <a:t>After controlling for #years active correlations still stands </a:t>
            </a:r>
            <a:br>
              <a:rPr lang="en-US" dirty="0">
                <a:sym typeface="Wingdings" panose="05000000000000000000" pitchFamily="2" charset="2"/>
              </a:rPr>
            </a:br>
            <a:r>
              <a:rPr lang="en-US" dirty="0">
                <a:sym typeface="Wingdings" panose="05000000000000000000" pitchFamily="2" charset="2"/>
              </a:rPr>
              <a:t>(</a:t>
            </a:r>
            <a:r>
              <a:rPr lang="en-US" dirty="0"/>
              <a:t>β = .19 with p = .004)</a:t>
            </a:r>
          </a:p>
          <a:p>
            <a:r>
              <a:rPr lang="en-US" dirty="0">
                <a:sym typeface="Wingdings" panose="05000000000000000000" pitchFamily="2" charset="2"/>
              </a:rPr>
              <a:t> </a:t>
            </a:r>
            <a:r>
              <a:rPr lang="en-US" b="1" dirty="0">
                <a:sym typeface="Wingdings" panose="05000000000000000000" pitchFamily="2" charset="2"/>
              </a:rPr>
              <a:t>Status</a:t>
            </a:r>
            <a:r>
              <a:rPr lang="en-US" dirty="0">
                <a:sym typeface="Wingdings" panose="05000000000000000000" pitchFamily="2" charset="2"/>
              </a:rPr>
              <a:t> remains important in media attention for scholars</a:t>
            </a:r>
          </a:p>
          <a:p>
            <a:endParaRPr lang="en-US" dirty="0"/>
          </a:p>
        </p:txBody>
      </p:sp>
      <p:sp>
        <p:nvSpPr>
          <p:cNvPr id="6" name="Titel 5">
            <a:extLst>
              <a:ext uri="{FF2B5EF4-FFF2-40B4-BE49-F238E27FC236}">
                <a16:creationId xmlns:a16="http://schemas.microsoft.com/office/drawing/2014/main" id="{61DAA359-F29C-4BBF-8395-2DAE113B72DD}"/>
              </a:ext>
            </a:extLst>
          </p:cNvPr>
          <p:cNvSpPr>
            <a:spLocks noGrp="1"/>
          </p:cNvSpPr>
          <p:nvPr>
            <p:ph type="title"/>
          </p:nvPr>
        </p:nvSpPr>
        <p:spPr>
          <a:xfrm>
            <a:off x="731838" y="711463"/>
            <a:ext cx="7867713" cy="341050"/>
          </a:xfrm>
        </p:spPr>
        <p:txBody>
          <a:bodyPr/>
          <a:lstStyle/>
          <a:p>
            <a:r>
              <a:rPr lang="en-US" dirty="0"/>
              <a:t>Quadrant analysis of productive researcher</a:t>
            </a:r>
          </a:p>
        </p:txBody>
      </p:sp>
      <p:sp>
        <p:nvSpPr>
          <p:cNvPr id="7" name="Ondertitel 6">
            <a:extLst>
              <a:ext uri="{FF2B5EF4-FFF2-40B4-BE49-F238E27FC236}">
                <a16:creationId xmlns:a16="http://schemas.microsoft.com/office/drawing/2014/main" id="{6F17B3C9-1E4A-40A4-B201-FB3B769CB6D9}"/>
              </a:ext>
            </a:extLst>
          </p:cNvPr>
          <p:cNvSpPr>
            <a:spLocks noGrp="1"/>
          </p:cNvSpPr>
          <p:nvPr>
            <p:ph type="subTitle" idx="1"/>
          </p:nvPr>
        </p:nvSpPr>
        <p:spPr>
          <a:xfrm>
            <a:off x="731838" y="1104151"/>
            <a:ext cx="2373727" cy="335852"/>
          </a:xfrm>
        </p:spPr>
        <p:txBody>
          <a:bodyPr/>
          <a:lstStyle/>
          <a:p>
            <a:r>
              <a:rPr lang="en-US"/>
              <a:t>career position</a:t>
            </a:r>
          </a:p>
        </p:txBody>
      </p:sp>
      <p:pic>
        <p:nvPicPr>
          <p:cNvPr id="13" name="Afbeelding 12">
            <a:extLst>
              <a:ext uri="{FF2B5EF4-FFF2-40B4-BE49-F238E27FC236}">
                <a16:creationId xmlns:a16="http://schemas.microsoft.com/office/drawing/2014/main" id="{9817ED93-D3F8-4E85-94CA-B65E81B4BC38}"/>
              </a:ext>
            </a:extLst>
          </p:cNvPr>
          <p:cNvPicPr>
            <a:picLocks noChangeAspect="1"/>
          </p:cNvPicPr>
          <p:nvPr/>
        </p:nvPicPr>
        <p:blipFill>
          <a:blip r:embed="rId2"/>
          <a:stretch>
            <a:fillRect/>
          </a:stretch>
        </p:blipFill>
        <p:spPr>
          <a:xfrm>
            <a:off x="4291110" y="1205134"/>
            <a:ext cx="7784285" cy="4606523"/>
          </a:xfrm>
          <a:prstGeom prst="rect">
            <a:avLst/>
          </a:prstGeom>
        </p:spPr>
      </p:pic>
    </p:spTree>
    <p:extLst>
      <p:ext uri="{BB962C8B-B14F-4D97-AF65-F5344CB8AC3E}">
        <p14:creationId xmlns:p14="http://schemas.microsoft.com/office/powerpoint/2010/main" val="1068104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54DC6492-CE5D-4423-8459-A6F4B906AE67}"/>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6600"/>
                </a:solidFill>
                <a:effectLst/>
                <a:uLnTx/>
                <a:uFillTx/>
                <a:latin typeface="Verdana" charset="0"/>
                <a:ea typeface="Verdana" charset="0"/>
              </a:rPr>
              <a:t>SIUR in written press media</a:t>
            </a:r>
          </a:p>
        </p:txBody>
      </p:sp>
      <p:sp>
        <p:nvSpPr>
          <p:cNvPr id="3" name="Tijdelijke aanduiding voor dianummer 2">
            <a:extLst>
              <a:ext uri="{FF2B5EF4-FFF2-40B4-BE49-F238E27FC236}">
                <a16:creationId xmlns:a16="http://schemas.microsoft.com/office/drawing/2014/main" id="{4A2C8A0E-572A-443F-8A0A-3C7524C9DA3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339F"/>
                </a:solidFill>
                <a:effectLst/>
                <a:uLnTx/>
                <a:uFillTx/>
                <a:latin typeface="Verdana" charset="0"/>
                <a:ea typeface="Verdana" charset="0"/>
              </a:rPr>
              <a:t> </a:t>
            </a:r>
            <a:fld id="{D845A69F-F468-4A20-98CF-F0A0F10C70DD}" type="datetime1">
              <a:rPr kumimoji="0" lang="en-US"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10/19/2021</a:t>
            </a:fld>
            <a:r>
              <a:rPr kumimoji="0" lang="en-US" sz="1000" b="0" i="0" u="none" strike="noStrike" kern="1200" cap="none" spc="0" normalizeH="0" baseline="0" noProof="0">
                <a:ln>
                  <a:noFill/>
                </a:ln>
                <a:solidFill>
                  <a:srgbClr val="00339F"/>
                </a:solidFill>
                <a:effectLst/>
                <a:uLnTx/>
                <a:uFillTx/>
                <a:latin typeface="Verdana" charset="0"/>
                <a:ea typeface="Verdana" charset="0"/>
              </a:rPr>
              <a:t> | </a:t>
            </a:r>
            <a:fld id="{2DAB09C5-3251-4B47-B002-D03712DC64C3}" type="slidenum">
              <a:rPr kumimoji="0" lang="en-US"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00339F"/>
              </a:solidFill>
              <a:effectLst/>
              <a:uLnTx/>
              <a:uFillTx/>
              <a:latin typeface="Verdana" charset="0"/>
              <a:ea typeface="Verdana" charset="0"/>
            </a:endParaRPr>
          </a:p>
        </p:txBody>
      </p:sp>
      <p:sp>
        <p:nvSpPr>
          <p:cNvPr id="4" name="Ondertitel 3">
            <a:extLst>
              <a:ext uri="{FF2B5EF4-FFF2-40B4-BE49-F238E27FC236}">
                <a16:creationId xmlns:a16="http://schemas.microsoft.com/office/drawing/2014/main" id="{0FC8683D-20EB-4A60-A547-58B781BFFC30}"/>
              </a:ext>
            </a:extLst>
          </p:cNvPr>
          <p:cNvSpPr>
            <a:spLocks noGrp="1"/>
          </p:cNvSpPr>
          <p:nvPr>
            <p:ph type="subTitle" idx="1"/>
          </p:nvPr>
        </p:nvSpPr>
        <p:spPr>
          <a:xfrm>
            <a:off x="731838" y="1104151"/>
            <a:ext cx="5777928" cy="335852"/>
          </a:xfrm>
        </p:spPr>
        <p:txBody>
          <a:bodyPr/>
          <a:lstStyle/>
          <a:p>
            <a:r>
              <a:rPr lang="en-US" dirty="0"/>
              <a:t>Distinguishing types in media attention </a:t>
            </a:r>
          </a:p>
        </p:txBody>
      </p:sp>
      <p:sp>
        <p:nvSpPr>
          <p:cNvPr id="5" name="Tijdelijke aanduiding voor tekst 4">
            <a:extLst>
              <a:ext uri="{FF2B5EF4-FFF2-40B4-BE49-F238E27FC236}">
                <a16:creationId xmlns:a16="http://schemas.microsoft.com/office/drawing/2014/main" id="{E309C547-F06D-414B-8121-CF759B4C9EB5}"/>
              </a:ext>
            </a:extLst>
          </p:cNvPr>
          <p:cNvSpPr>
            <a:spLocks noGrp="1"/>
          </p:cNvSpPr>
          <p:nvPr>
            <p:ph type="body" sz="quarter" idx="13"/>
          </p:nvPr>
        </p:nvSpPr>
        <p:spPr>
          <a:xfrm>
            <a:off x="634796" y="1990140"/>
            <a:ext cx="5918404" cy="3467100"/>
          </a:xfrm>
        </p:spPr>
        <p:txBody>
          <a:bodyPr/>
          <a:lstStyle/>
          <a:p>
            <a:r>
              <a:rPr lang="en-US" dirty="0"/>
              <a:t>Most articles (88,7%) not written by researchers </a:t>
            </a:r>
            <a:r>
              <a:rPr lang="en-US" dirty="0">
                <a:sym typeface="Wingdings" panose="05000000000000000000" pitchFamily="2" charset="2"/>
              </a:rPr>
              <a:t> called for expertise  passive</a:t>
            </a:r>
            <a:endParaRPr lang="en-US" dirty="0"/>
          </a:p>
          <a:p>
            <a:r>
              <a:rPr lang="en-US" dirty="0"/>
              <a:t>Explanatory statement is most occurring type (55,9%)</a:t>
            </a:r>
          </a:p>
          <a:p>
            <a:pPr marL="285750" indent="-285750">
              <a:buFont typeface="Arial" panose="020B0604020202020204" pitchFamily="34" charset="0"/>
              <a:buChar char="•"/>
            </a:pPr>
            <a:r>
              <a:rPr lang="en-US" dirty="0"/>
              <a:t>Link to research of expert is hardly demonstratable</a:t>
            </a:r>
          </a:p>
          <a:p>
            <a:r>
              <a:rPr lang="en-US" dirty="0"/>
              <a:t>Discussion of research </a:t>
            </a:r>
            <a:r>
              <a:rPr lang="en-US" dirty="0">
                <a:sym typeface="Wingdings" panose="05000000000000000000" pitchFamily="2" charset="2"/>
              </a:rPr>
              <a:t> ideal type for SIUR, however: only 7,3% of media mentions</a:t>
            </a:r>
          </a:p>
          <a:p>
            <a:r>
              <a:rPr lang="en-US" dirty="0">
                <a:sym typeface="Wingdings" panose="05000000000000000000" pitchFamily="2" charset="2"/>
              </a:rPr>
              <a:t>As researcher’s status goes up, so does proportion of media attention with </a:t>
            </a:r>
            <a:r>
              <a:rPr lang="en-US" b="1" dirty="0">
                <a:sym typeface="Wingdings" panose="05000000000000000000" pitchFamily="2" charset="2"/>
              </a:rPr>
              <a:t>no impact </a:t>
            </a:r>
            <a:r>
              <a:rPr lang="en-US" dirty="0">
                <a:sym typeface="Wingdings" panose="05000000000000000000" pitchFamily="2" charset="2"/>
              </a:rPr>
              <a:t> namedropping, quote, public lecture announcement  19% is </a:t>
            </a:r>
            <a:r>
              <a:rPr lang="en-US" b="1" dirty="0">
                <a:sym typeface="Wingdings" panose="05000000000000000000" pitchFamily="2" charset="2"/>
              </a:rPr>
              <a:t>not relevant </a:t>
            </a:r>
            <a:r>
              <a:rPr lang="en-US" dirty="0">
                <a:sym typeface="Wingdings" panose="05000000000000000000" pitchFamily="2" charset="2"/>
              </a:rPr>
              <a:t>to SIUR</a:t>
            </a:r>
          </a:p>
          <a:p>
            <a:endParaRPr lang="en-US" dirty="0"/>
          </a:p>
          <a:p>
            <a:endParaRPr lang="en-US" dirty="0">
              <a:sym typeface="Wingdings" panose="05000000000000000000" pitchFamily="2" charset="2"/>
            </a:endParaRPr>
          </a:p>
        </p:txBody>
      </p:sp>
      <p:sp>
        <p:nvSpPr>
          <p:cNvPr id="6" name="Titel 5">
            <a:extLst>
              <a:ext uri="{FF2B5EF4-FFF2-40B4-BE49-F238E27FC236}">
                <a16:creationId xmlns:a16="http://schemas.microsoft.com/office/drawing/2014/main" id="{FE9CF71D-DE5C-453D-8D4A-F46357F041D7}"/>
              </a:ext>
            </a:extLst>
          </p:cNvPr>
          <p:cNvSpPr>
            <a:spLocks noGrp="1"/>
          </p:cNvSpPr>
          <p:nvPr>
            <p:ph type="title"/>
          </p:nvPr>
        </p:nvSpPr>
        <p:spPr>
          <a:xfrm>
            <a:off x="731837" y="711463"/>
            <a:ext cx="6163720" cy="341050"/>
          </a:xfrm>
        </p:spPr>
        <p:txBody>
          <a:bodyPr/>
          <a:lstStyle/>
          <a:p>
            <a:r>
              <a:rPr lang="en-US"/>
              <a:t>Diving deeper into media attention</a:t>
            </a:r>
          </a:p>
        </p:txBody>
      </p:sp>
      <p:graphicFrame>
        <p:nvGraphicFramePr>
          <p:cNvPr id="13" name="Tabel 12">
            <a:extLst>
              <a:ext uri="{FF2B5EF4-FFF2-40B4-BE49-F238E27FC236}">
                <a16:creationId xmlns:a16="http://schemas.microsoft.com/office/drawing/2014/main" id="{06F6491B-CCAD-412D-986C-E8A74C23DA3D}"/>
              </a:ext>
            </a:extLst>
          </p:cNvPr>
          <p:cNvGraphicFramePr>
            <a:graphicFrameLocks noGrp="1"/>
          </p:cNvGraphicFramePr>
          <p:nvPr>
            <p:extLst/>
          </p:nvPr>
        </p:nvGraphicFramePr>
        <p:xfrm>
          <a:off x="6553199" y="1278818"/>
          <a:ext cx="5408253" cy="4694295"/>
        </p:xfrm>
        <a:graphic>
          <a:graphicData uri="http://schemas.openxmlformats.org/drawingml/2006/table">
            <a:tbl>
              <a:tblPr firstRow="1" firstCol="1" bandRow="1" bandCol="1">
                <a:tableStyleId>{5C22544A-7EE6-4342-B048-85BDC9FD1C3A}</a:tableStyleId>
              </a:tblPr>
              <a:tblGrid>
                <a:gridCol w="2213740">
                  <a:extLst>
                    <a:ext uri="{9D8B030D-6E8A-4147-A177-3AD203B41FA5}">
                      <a16:colId xmlns:a16="http://schemas.microsoft.com/office/drawing/2014/main" val="3621812897"/>
                    </a:ext>
                  </a:extLst>
                </a:gridCol>
                <a:gridCol w="1466954">
                  <a:extLst>
                    <a:ext uri="{9D8B030D-6E8A-4147-A177-3AD203B41FA5}">
                      <a16:colId xmlns:a16="http://schemas.microsoft.com/office/drawing/2014/main" val="2158911960"/>
                    </a:ext>
                  </a:extLst>
                </a:gridCol>
                <a:gridCol w="1727559">
                  <a:extLst>
                    <a:ext uri="{9D8B030D-6E8A-4147-A177-3AD203B41FA5}">
                      <a16:colId xmlns:a16="http://schemas.microsoft.com/office/drawing/2014/main" val="2543196739"/>
                    </a:ext>
                  </a:extLst>
                </a:gridCol>
              </a:tblGrid>
              <a:tr h="426833">
                <a:tc>
                  <a:txBody>
                    <a:bodyPr/>
                    <a:lstStyle/>
                    <a:p>
                      <a:pPr algn="ctr">
                        <a:lnSpc>
                          <a:spcPct val="107000"/>
                        </a:lnSpc>
                      </a:pPr>
                      <a:r>
                        <a:rPr lang="en-US" sz="1400" noProof="0" dirty="0">
                          <a:effectLst/>
                          <a:latin typeface="+mn-lt"/>
                        </a:rPr>
                        <a:t>Types of media attention</a:t>
                      </a:r>
                      <a:endParaRPr lang="en-US" sz="1400" noProof="0" dirty="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Count</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b"/>
                </a:tc>
                <a:tc>
                  <a:txBody>
                    <a:bodyPr/>
                    <a:lstStyle/>
                    <a:p>
                      <a:pPr algn="ctr">
                        <a:lnSpc>
                          <a:spcPct val="107000"/>
                        </a:lnSpc>
                      </a:pPr>
                      <a:r>
                        <a:rPr lang="en-US" sz="1400" noProof="0">
                          <a:effectLst/>
                          <a:latin typeface="+mn-lt"/>
                        </a:rPr>
                        <a:t>Percentage</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b"/>
                </a:tc>
                <a:extLst>
                  <a:ext uri="{0D108BD9-81ED-4DB2-BD59-A6C34878D82A}">
                    <a16:rowId xmlns:a16="http://schemas.microsoft.com/office/drawing/2014/main" val="789187926"/>
                  </a:ext>
                </a:extLst>
              </a:tr>
              <a:tr h="197547">
                <a:tc gridSpan="3">
                  <a:txBody>
                    <a:bodyPr/>
                    <a:lstStyle/>
                    <a:p>
                      <a:pPr algn="ctr">
                        <a:lnSpc>
                          <a:spcPct val="107000"/>
                        </a:lnSpc>
                      </a:pPr>
                      <a:r>
                        <a:rPr lang="en-US" sz="1400" noProof="0">
                          <a:solidFill>
                            <a:schemeClr val="bg1"/>
                          </a:solidFill>
                          <a:effectLst/>
                          <a:latin typeface="+mn-lt"/>
                          <a:ea typeface="Times New Roman" panose="02020603050405020304" pitchFamily="18" charset="0"/>
                          <a:cs typeface="Times New Roman" panose="02020603050405020304" pitchFamily="18" charset="0"/>
                        </a:rPr>
                        <a:t>Active</a:t>
                      </a:r>
                    </a:p>
                  </a:txBody>
                  <a:tcPr marL="36803" marR="36803" marT="0" marB="0" anchor="ctr"/>
                </a:tc>
                <a:tc hMerge="1">
                  <a:txBody>
                    <a:bodyPr/>
                    <a:lstStyle/>
                    <a:p>
                      <a:pPr algn="ctr">
                        <a:lnSpc>
                          <a:spcPct val="107000"/>
                        </a:lnSpc>
                      </a:pPr>
                      <a:endPar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hMerge="1">
                  <a:txBody>
                    <a:bodyPr/>
                    <a:lstStyle/>
                    <a:p>
                      <a:pPr algn="ctr">
                        <a:lnSpc>
                          <a:spcPct val="107000"/>
                        </a:lnSpc>
                      </a:pPr>
                      <a:endPar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3927321266"/>
                  </a:ext>
                </a:extLst>
              </a:tr>
              <a:tr h="197547">
                <a:tc>
                  <a:txBody>
                    <a:bodyPr/>
                    <a:lstStyle/>
                    <a:p>
                      <a:pPr algn="ctr">
                        <a:lnSpc>
                          <a:spcPct val="107000"/>
                        </a:lnSpc>
                      </a:pPr>
                      <a:r>
                        <a:rPr lang="en-US" sz="1400" noProof="0">
                          <a:effectLst/>
                          <a:latin typeface="+mn-lt"/>
                        </a:rPr>
                        <a:t>Column (weekly)</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121</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a:txBody>
                    <a:bodyPr/>
                    <a:lstStyle/>
                    <a:p>
                      <a:pPr algn="ctr">
                        <a:lnSpc>
                          <a:spcPct val="107000"/>
                        </a:lnSpc>
                      </a:pPr>
                      <a:r>
                        <a:rPr lang="en-US" sz="1400" noProof="0">
                          <a:effectLst/>
                          <a:latin typeface="+mn-lt"/>
                        </a:rPr>
                        <a:t>5,1</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1508254832"/>
                  </a:ext>
                </a:extLst>
              </a:tr>
              <a:tr h="197547">
                <a:tc>
                  <a:txBody>
                    <a:bodyPr/>
                    <a:lstStyle/>
                    <a:p>
                      <a:pPr algn="ctr">
                        <a:lnSpc>
                          <a:spcPct val="107000"/>
                        </a:lnSpc>
                      </a:pPr>
                      <a:r>
                        <a:rPr lang="en-US" sz="1400" noProof="0">
                          <a:effectLst/>
                          <a:latin typeface="+mn-lt"/>
                        </a:rPr>
                        <a:t>Book review</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4</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a:txBody>
                    <a:bodyPr/>
                    <a:lstStyle/>
                    <a:p>
                      <a:pPr algn="ctr">
                        <a:lnSpc>
                          <a:spcPct val="107000"/>
                        </a:lnSpc>
                      </a:pPr>
                      <a:r>
                        <a:rPr lang="en-US" sz="1400" noProof="0">
                          <a:effectLst/>
                          <a:latin typeface="+mn-lt"/>
                        </a:rPr>
                        <a:t>0,2</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123887101"/>
                  </a:ext>
                </a:extLst>
              </a:tr>
              <a:tr h="197547">
                <a:tc>
                  <a:txBody>
                    <a:bodyPr/>
                    <a:lstStyle/>
                    <a:p>
                      <a:pPr algn="ctr">
                        <a:lnSpc>
                          <a:spcPct val="107000"/>
                        </a:lnSpc>
                      </a:pPr>
                      <a:r>
                        <a:rPr lang="en-US" sz="1400" noProof="0">
                          <a:effectLst/>
                          <a:latin typeface="+mn-lt"/>
                        </a:rPr>
                        <a:t>Opinion piece</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144</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a:txBody>
                    <a:bodyPr/>
                    <a:lstStyle/>
                    <a:p>
                      <a:pPr algn="ctr">
                        <a:lnSpc>
                          <a:spcPct val="107000"/>
                        </a:lnSpc>
                      </a:pPr>
                      <a:r>
                        <a:rPr lang="en-US" sz="1400" noProof="0">
                          <a:effectLst/>
                          <a:latin typeface="+mn-lt"/>
                        </a:rPr>
                        <a:t>6,1</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3012624793"/>
                  </a:ext>
                </a:extLst>
              </a:tr>
              <a:tr h="197547">
                <a:tc>
                  <a:txBody>
                    <a:bodyPr/>
                    <a:lstStyle/>
                    <a:p>
                      <a:pPr algn="ctr">
                        <a:lnSpc>
                          <a:spcPct val="107000"/>
                        </a:lnSpc>
                      </a:pPr>
                      <a:r>
                        <a:rPr lang="en-US" sz="1400" noProof="0">
                          <a:solidFill>
                            <a:schemeClr val="bg1"/>
                          </a:solidFill>
                          <a:effectLst/>
                          <a:latin typeface="+mn-lt"/>
                          <a:ea typeface="Times New Roman" panose="02020603050405020304" pitchFamily="18" charset="0"/>
                          <a:cs typeface="Times New Roman" panose="02020603050405020304" pitchFamily="18" charset="0"/>
                        </a:rPr>
                        <a:t>Total</a:t>
                      </a:r>
                    </a:p>
                  </a:txBody>
                  <a:tcPr marL="36803" marR="36803" marT="0" marB="0" anchor="ctr"/>
                </a:tc>
                <a:tc>
                  <a:txBody>
                    <a:bodyPr/>
                    <a:lstStyle/>
                    <a:p>
                      <a:pPr algn="ctr">
                        <a:lnSpc>
                          <a:spcPct val="107000"/>
                        </a:lnSpc>
                      </a:pPr>
                      <a:r>
                        <a:rPr lang="en-US" sz="1400" noProof="0">
                          <a:solidFill>
                            <a:srgbClr val="000000"/>
                          </a:solidFill>
                          <a:effectLst/>
                          <a:latin typeface="+mn-lt"/>
                          <a:ea typeface="Times New Roman" panose="02020603050405020304" pitchFamily="18" charset="0"/>
                          <a:cs typeface="Times New Roman" panose="02020603050405020304" pitchFamily="18" charset="0"/>
                        </a:rPr>
                        <a:t>265</a:t>
                      </a:r>
                    </a:p>
                  </a:txBody>
                  <a:tcPr marL="36803" marR="36803" marT="0" marB="0" anchor="ctr">
                    <a:solidFill>
                      <a:schemeClr val="bg1">
                        <a:lumMod val="95000"/>
                      </a:schemeClr>
                    </a:solidFill>
                  </a:tcPr>
                </a:tc>
                <a:tc>
                  <a:txBody>
                    <a:bodyPr/>
                    <a:lstStyle/>
                    <a:p>
                      <a:pPr algn="ctr">
                        <a:lnSpc>
                          <a:spcPct val="107000"/>
                        </a:lnSpc>
                      </a:pPr>
                      <a:r>
                        <a:rPr lang="en-US" sz="1400" noProof="0">
                          <a:solidFill>
                            <a:srgbClr val="000000"/>
                          </a:solidFill>
                          <a:effectLst/>
                          <a:latin typeface="+mn-lt"/>
                          <a:ea typeface="Times New Roman" panose="02020603050405020304" pitchFamily="18" charset="0"/>
                          <a:cs typeface="Times New Roman" panose="02020603050405020304" pitchFamily="18" charset="0"/>
                        </a:rPr>
                        <a:t>11,3</a:t>
                      </a:r>
                    </a:p>
                  </a:txBody>
                  <a:tcPr marL="36803" marR="36803" marT="0" marB="0" anchor="ctr">
                    <a:solidFill>
                      <a:schemeClr val="bg1">
                        <a:lumMod val="95000"/>
                      </a:schemeClr>
                    </a:solidFill>
                  </a:tcPr>
                </a:tc>
                <a:extLst>
                  <a:ext uri="{0D108BD9-81ED-4DB2-BD59-A6C34878D82A}">
                    <a16:rowId xmlns:a16="http://schemas.microsoft.com/office/drawing/2014/main" val="2230043816"/>
                  </a:ext>
                </a:extLst>
              </a:tr>
              <a:tr h="197547">
                <a:tc gridSpan="3">
                  <a:txBody>
                    <a:bodyPr/>
                    <a:lstStyle/>
                    <a:p>
                      <a:pPr algn="ctr">
                        <a:lnSpc>
                          <a:spcPct val="107000"/>
                        </a:lnSpc>
                      </a:pPr>
                      <a:r>
                        <a:rPr lang="en-US" sz="1400" noProof="0">
                          <a:solidFill>
                            <a:schemeClr val="bg1"/>
                          </a:solidFill>
                          <a:effectLst/>
                          <a:latin typeface="+mn-lt"/>
                          <a:ea typeface="Times New Roman" panose="02020603050405020304" pitchFamily="18" charset="0"/>
                          <a:cs typeface="Times New Roman" panose="02020603050405020304" pitchFamily="18" charset="0"/>
                        </a:rPr>
                        <a:t>Passive</a:t>
                      </a:r>
                    </a:p>
                  </a:txBody>
                  <a:tcPr marL="36803" marR="36803" marT="0" marB="0" anchor="ctr"/>
                </a:tc>
                <a:tc hMerge="1">
                  <a:txBody>
                    <a:bodyPr/>
                    <a:lstStyle/>
                    <a:p>
                      <a:pPr algn="ctr">
                        <a:lnSpc>
                          <a:spcPct val="107000"/>
                        </a:lnSpc>
                      </a:pPr>
                      <a:endPar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hMerge="1">
                  <a:txBody>
                    <a:bodyPr/>
                    <a:lstStyle/>
                    <a:p>
                      <a:pPr algn="ctr">
                        <a:lnSpc>
                          <a:spcPct val="107000"/>
                        </a:lnSpc>
                      </a:pPr>
                      <a:endPar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3072926099"/>
                  </a:ext>
                </a:extLst>
              </a:tr>
              <a:tr h="282170">
                <a:tc>
                  <a:txBody>
                    <a:bodyPr/>
                    <a:lstStyle/>
                    <a:p>
                      <a:pPr algn="ctr">
                        <a:lnSpc>
                          <a:spcPct val="107000"/>
                        </a:lnSpc>
                      </a:pPr>
                      <a:r>
                        <a:rPr lang="en-US" sz="1400" noProof="0">
                          <a:effectLst/>
                          <a:latin typeface="+mn-lt"/>
                        </a:rPr>
                        <a:t>Discussion of research</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173</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a:txBody>
                    <a:bodyPr/>
                    <a:lstStyle/>
                    <a:p>
                      <a:pPr algn="ctr">
                        <a:lnSpc>
                          <a:spcPct val="107000"/>
                        </a:lnSpc>
                      </a:pPr>
                      <a:r>
                        <a:rPr lang="en-US" sz="1400" noProof="0">
                          <a:effectLst/>
                          <a:latin typeface="+mn-lt"/>
                        </a:rPr>
                        <a:t>7,3</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3634451182"/>
                  </a:ext>
                </a:extLst>
              </a:tr>
              <a:tr h="197547">
                <a:tc>
                  <a:txBody>
                    <a:bodyPr/>
                    <a:lstStyle/>
                    <a:p>
                      <a:pPr algn="ctr">
                        <a:lnSpc>
                          <a:spcPct val="107000"/>
                        </a:lnSpc>
                      </a:pPr>
                      <a:r>
                        <a:rPr lang="en-US" sz="1400" noProof="0">
                          <a:effectLst/>
                          <a:latin typeface="+mn-lt"/>
                        </a:rPr>
                        <a:t>Interviewed</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114</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a:txBody>
                    <a:bodyPr/>
                    <a:lstStyle/>
                    <a:p>
                      <a:pPr algn="ctr">
                        <a:lnSpc>
                          <a:spcPct val="107000"/>
                        </a:lnSpc>
                      </a:pPr>
                      <a:r>
                        <a:rPr lang="en-US" sz="1400" noProof="0">
                          <a:effectLst/>
                          <a:latin typeface="+mn-lt"/>
                        </a:rPr>
                        <a:t>4,8</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408117724"/>
                  </a:ext>
                </a:extLst>
              </a:tr>
              <a:tr h="282170">
                <a:tc>
                  <a:txBody>
                    <a:bodyPr/>
                    <a:lstStyle/>
                    <a:p>
                      <a:pPr algn="ctr">
                        <a:lnSpc>
                          <a:spcPct val="107000"/>
                        </a:lnSpc>
                      </a:pPr>
                      <a:r>
                        <a:rPr lang="en-US" sz="1400" noProof="0">
                          <a:effectLst/>
                          <a:latin typeface="+mn-lt"/>
                        </a:rPr>
                        <a:t>Namedropping</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385</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a:txBody>
                    <a:bodyPr/>
                    <a:lstStyle/>
                    <a:p>
                      <a:pPr algn="ctr">
                        <a:lnSpc>
                          <a:spcPct val="107000"/>
                        </a:lnSpc>
                      </a:pPr>
                      <a:r>
                        <a:rPr lang="en-US" sz="1400" noProof="0">
                          <a:effectLst/>
                          <a:latin typeface="+mn-lt"/>
                        </a:rPr>
                        <a:t>16,4</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2763552182"/>
                  </a:ext>
                </a:extLst>
              </a:tr>
              <a:tr h="282170">
                <a:tc>
                  <a:txBody>
                    <a:bodyPr/>
                    <a:lstStyle/>
                    <a:p>
                      <a:pPr algn="ctr">
                        <a:lnSpc>
                          <a:spcPct val="107000"/>
                        </a:lnSpc>
                      </a:pPr>
                      <a:r>
                        <a:rPr lang="en-US" sz="1400" noProof="0">
                          <a:effectLst/>
                          <a:latin typeface="+mn-lt"/>
                        </a:rPr>
                        <a:t>Opinion piece</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144</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a:txBody>
                    <a:bodyPr/>
                    <a:lstStyle/>
                    <a:p>
                      <a:pPr algn="ctr">
                        <a:lnSpc>
                          <a:spcPct val="107000"/>
                        </a:lnSpc>
                      </a:pPr>
                      <a:r>
                        <a:rPr lang="en-US" sz="1400" noProof="0">
                          <a:effectLst/>
                          <a:latin typeface="+mn-lt"/>
                        </a:rPr>
                        <a:t>6,1</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3425581817"/>
                  </a:ext>
                </a:extLst>
              </a:tr>
              <a:tr h="282170">
                <a:tc>
                  <a:txBody>
                    <a:bodyPr/>
                    <a:lstStyle/>
                    <a:p>
                      <a:pPr algn="ctr">
                        <a:lnSpc>
                          <a:spcPct val="107000"/>
                        </a:lnSpc>
                      </a:pPr>
                      <a:r>
                        <a:rPr lang="en-US" sz="1400" noProof="0">
                          <a:effectLst/>
                          <a:latin typeface="+mn-lt"/>
                        </a:rPr>
                        <a:t>Personal portrait</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8</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a:txBody>
                    <a:bodyPr/>
                    <a:lstStyle/>
                    <a:p>
                      <a:pPr algn="ctr">
                        <a:lnSpc>
                          <a:spcPct val="107000"/>
                        </a:lnSpc>
                      </a:pPr>
                      <a:r>
                        <a:rPr lang="en-US" sz="1400" noProof="0">
                          <a:effectLst/>
                          <a:latin typeface="+mn-lt"/>
                        </a:rPr>
                        <a:t>0,3</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3797531211"/>
                  </a:ext>
                </a:extLst>
              </a:tr>
              <a:tr h="426833">
                <a:tc>
                  <a:txBody>
                    <a:bodyPr/>
                    <a:lstStyle/>
                    <a:p>
                      <a:pPr algn="ctr">
                        <a:lnSpc>
                          <a:spcPct val="107000"/>
                        </a:lnSpc>
                      </a:pPr>
                      <a:r>
                        <a:rPr lang="en-US" sz="1400" noProof="0">
                          <a:effectLst/>
                          <a:latin typeface="+mn-lt"/>
                        </a:rPr>
                        <a:t>Public lecture announcement</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49</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a:txBody>
                    <a:bodyPr/>
                    <a:lstStyle/>
                    <a:p>
                      <a:pPr algn="ctr">
                        <a:lnSpc>
                          <a:spcPct val="107000"/>
                        </a:lnSpc>
                      </a:pPr>
                      <a:r>
                        <a:rPr lang="en-US" sz="1400" noProof="0">
                          <a:effectLst/>
                          <a:latin typeface="+mn-lt"/>
                        </a:rPr>
                        <a:t>2,1</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4222650496"/>
                  </a:ext>
                </a:extLst>
              </a:tr>
              <a:tr h="197547">
                <a:tc>
                  <a:txBody>
                    <a:bodyPr/>
                    <a:lstStyle/>
                    <a:p>
                      <a:pPr algn="ctr">
                        <a:lnSpc>
                          <a:spcPct val="107000"/>
                        </a:lnSpc>
                      </a:pPr>
                      <a:r>
                        <a:rPr lang="en-US" sz="1400" noProof="0">
                          <a:effectLst/>
                          <a:latin typeface="+mn-lt"/>
                        </a:rPr>
                        <a:t>Quote</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11</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a:txBody>
                    <a:bodyPr/>
                    <a:lstStyle/>
                    <a:p>
                      <a:pPr algn="ctr">
                        <a:lnSpc>
                          <a:spcPct val="107000"/>
                        </a:lnSpc>
                      </a:pPr>
                      <a:r>
                        <a:rPr lang="en-US" sz="1400" noProof="0">
                          <a:effectLst/>
                          <a:latin typeface="+mn-lt"/>
                        </a:rPr>
                        <a:t>0,5</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501098094"/>
                  </a:ext>
                </a:extLst>
              </a:tr>
              <a:tr h="426833">
                <a:tc>
                  <a:txBody>
                    <a:bodyPr/>
                    <a:lstStyle/>
                    <a:p>
                      <a:pPr algn="ctr">
                        <a:lnSpc>
                          <a:spcPct val="107000"/>
                        </a:lnSpc>
                      </a:pPr>
                      <a:r>
                        <a:rPr lang="en-US" sz="1400" noProof="0">
                          <a:effectLst/>
                          <a:latin typeface="+mn-lt"/>
                        </a:rPr>
                        <a:t>Referencing another researcher</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30</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a:txBody>
                    <a:bodyPr/>
                    <a:lstStyle/>
                    <a:p>
                      <a:pPr algn="ctr">
                        <a:lnSpc>
                          <a:spcPct val="107000"/>
                        </a:lnSpc>
                      </a:pPr>
                      <a:r>
                        <a:rPr lang="en-US" sz="1400" noProof="0">
                          <a:effectLst/>
                          <a:latin typeface="+mn-lt"/>
                        </a:rPr>
                        <a:t>1,3</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3226164019"/>
                  </a:ext>
                </a:extLst>
              </a:tr>
              <a:tr h="282170">
                <a:tc>
                  <a:txBody>
                    <a:bodyPr/>
                    <a:lstStyle/>
                    <a:p>
                      <a:pPr algn="ctr">
                        <a:lnSpc>
                          <a:spcPct val="107000"/>
                        </a:lnSpc>
                      </a:pPr>
                      <a:r>
                        <a:rPr lang="en-US" sz="1400" noProof="0">
                          <a:effectLst/>
                          <a:latin typeface="+mn-lt"/>
                        </a:rPr>
                        <a:t>Short explanation</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1.315</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a:txBody>
                    <a:bodyPr/>
                    <a:lstStyle/>
                    <a:p>
                      <a:pPr algn="ctr">
                        <a:lnSpc>
                          <a:spcPct val="107000"/>
                        </a:lnSpc>
                      </a:pPr>
                      <a:r>
                        <a:rPr lang="en-US" sz="1400" noProof="0">
                          <a:effectLst/>
                          <a:latin typeface="+mn-lt"/>
                        </a:rPr>
                        <a:t>55,9</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3303240066"/>
                  </a:ext>
                </a:extLst>
              </a:tr>
              <a:tr h="197547">
                <a:tc>
                  <a:txBody>
                    <a:bodyPr/>
                    <a:lstStyle/>
                    <a:p>
                      <a:pPr algn="ctr">
                        <a:lnSpc>
                          <a:spcPct val="107000"/>
                        </a:lnSpc>
                      </a:pPr>
                      <a:r>
                        <a:rPr lang="en-US" sz="1400" noProof="0">
                          <a:effectLst/>
                          <a:latin typeface="+mn-lt"/>
                        </a:rPr>
                        <a:t>Total</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tc>
                <a:tc>
                  <a:txBody>
                    <a:bodyPr/>
                    <a:lstStyle/>
                    <a:p>
                      <a:pPr algn="ctr">
                        <a:lnSpc>
                          <a:spcPct val="107000"/>
                        </a:lnSpc>
                      </a:pPr>
                      <a:r>
                        <a:rPr lang="en-US" sz="1400" noProof="0">
                          <a:effectLst/>
                          <a:latin typeface="+mn-lt"/>
                        </a:rPr>
                        <a:t>2.089</a:t>
                      </a:r>
                      <a:endParaRPr lang="en-US" sz="1400" noProof="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tc>
                  <a:txBody>
                    <a:bodyPr/>
                    <a:lstStyle/>
                    <a:p>
                      <a:pPr algn="ctr">
                        <a:lnSpc>
                          <a:spcPct val="107000"/>
                        </a:lnSpc>
                      </a:pPr>
                      <a:r>
                        <a:rPr lang="en-US" sz="1400" noProof="0" dirty="0">
                          <a:effectLst/>
                          <a:latin typeface="+mn-lt"/>
                        </a:rPr>
                        <a:t>88,7</a:t>
                      </a:r>
                      <a:endParaRPr lang="en-US" sz="1400" noProof="0" dirty="0">
                        <a:solidFill>
                          <a:srgbClr val="000000"/>
                        </a:solidFill>
                        <a:effectLst/>
                        <a:latin typeface="+mn-lt"/>
                        <a:ea typeface="Times New Roman" panose="02020603050405020304" pitchFamily="18" charset="0"/>
                        <a:cs typeface="Times New Roman" panose="02020603050405020304" pitchFamily="18" charset="0"/>
                      </a:endParaRPr>
                    </a:p>
                  </a:txBody>
                  <a:tcPr marL="36803" marR="36803" marT="0" marB="0" anchor="ctr">
                    <a:solidFill>
                      <a:schemeClr val="bg1">
                        <a:lumMod val="95000"/>
                      </a:schemeClr>
                    </a:solidFill>
                  </a:tcPr>
                </a:tc>
                <a:extLst>
                  <a:ext uri="{0D108BD9-81ED-4DB2-BD59-A6C34878D82A}">
                    <a16:rowId xmlns:a16="http://schemas.microsoft.com/office/drawing/2014/main" val="283577836"/>
                  </a:ext>
                </a:extLst>
              </a:tr>
            </a:tbl>
          </a:graphicData>
        </a:graphic>
      </p:graphicFrame>
    </p:spTree>
    <p:extLst>
      <p:ext uri="{BB962C8B-B14F-4D97-AF65-F5344CB8AC3E}">
        <p14:creationId xmlns:p14="http://schemas.microsoft.com/office/powerpoint/2010/main" val="3221649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CC3F1441-2F47-414F-9A6F-B9DB2C1D178F}"/>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6600"/>
                </a:solidFill>
                <a:effectLst/>
                <a:uLnTx/>
                <a:uFillTx/>
                <a:latin typeface="Verdana" charset="0"/>
                <a:ea typeface="Verdana" charset="0"/>
              </a:rPr>
              <a:t>SIUR in written press media</a:t>
            </a:r>
            <a:endParaRPr kumimoji="0" lang="nl-NL" sz="1000" b="0" i="0" u="none" strike="noStrike" kern="1200" cap="none" spc="0" normalizeH="0" baseline="0" noProof="0" dirty="0">
              <a:ln>
                <a:noFill/>
              </a:ln>
              <a:solidFill>
                <a:srgbClr val="FF6600"/>
              </a:solidFill>
              <a:effectLst/>
              <a:uLnTx/>
              <a:uFillTx/>
              <a:latin typeface="Verdana" charset="0"/>
              <a:ea typeface="Verdana" charset="0"/>
            </a:endParaRPr>
          </a:p>
        </p:txBody>
      </p:sp>
      <p:sp>
        <p:nvSpPr>
          <p:cNvPr id="3" name="Tijdelijke aanduiding voor dianummer 2">
            <a:extLst>
              <a:ext uri="{FF2B5EF4-FFF2-40B4-BE49-F238E27FC236}">
                <a16:creationId xmlns:a16="http://schemas.microsoft.com/office/drawing/2014/main" id="{B0F102A7-73A7-4387-B7D5-4BC922423D5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00339F"/>
                </a:solidFill>
                <a:effectLst/>
                <a:uLnTx/>
                <a:uFillTx/>
                <a:latin typeface="Verdana" charset="0"/>
                <a:ea typeface="Verdana" charset="0"/>
              </a:rPr>
              <a:t> </a:t>
            </a:r>
            <a:fld id="{02B841A6-6D71-4DBC-BC8D-BBFF0C27FB68}" type="datetime1">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19-10-2021</a:t>
            </a:fld>
            <a:r>
              <a:rPr kumimoji="0" lang="nl-NL" sz="1000" b="0" i="0" u="none" strike="noStrike" kern="1200" cap="none" spc="0" normalizeH="0" baseline="0" noProof="0">
                <a:ln>
                  <a:noFill/>
                </a:ln>
                <a:solidFill>
                  <a:srgbClr val="00339F"/>
                </a:solidFill>
                <a:effectLst/>
                <a:uLnTx/>
                <a:uFillTx/>
                <a:latin typeface="Verdana" charset="0"/>
                <a:ea typeface="Verdana" charset="0"/>
              </a:rPr>
              <a:t> | </a:t>
            </a:r>
            <a:fld id="{2DAB09C5-3251-4B47-B002-D03712DC64C3}" type="slidenum">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000" b="0" i="0" u="none" strike="noStrike" kern="1200" cap="none" spc="0" normalizeH="0" baseline="0" noProof="0" dirty="0">
              <a:ln>
                <a:noFill/>
              </a:ln>
              <a:solidFill>
                <a:srgbClr val="00339F"/>
              </a:solidFill>
              <a:effectLst/>
              <a:uLnTx/>
              <a:uFillTx/>
              <a:latin typeface="Verdana" charset="0"/>
              <a:ea typeface="Verdana" charset="0"/>
            </a:endParaRPr>
          </a:p>
        </p:txBody>
      </p:sp>
      <p:sp>
        <p:nvSpPr>
          <p:cNvPr id="4" name="Ondertitel 3">
            <a:extLst>
              <a:ext uri="{FF2B5EF4-FFF2-40B4-BE49-F238E27FC236}">
                <a16:creationId xmlns:a16="http://schemas.microsoft.com/office/drawing/2014/main" id="{8CECEB92-2599-46D3-8041-7D375B1F41C4}"/>
              </a:ext>
            </a:extLst>
          </p:cNvPr>
          <p:cNvSpPr>
            <a:spLocks noGrp="1"/>
          </p:cNvSpPr>
          <p:nvPr>
            <p:ph type="subTitle" idx="1"/>
          </p:nvPr>
        </p:nvSpPr>
        <p:spPr>
          <a:xfrm>
            <a:off x="731838" y="1104151"/>
            <a:ext cx="1499257" cy="335852"/>
          </a:xfrm>
        </p:spPr>
        <p:txBody>
          <a:bodyPr/>
          <a:lstStyle/>
          <a:p>
            <a:r>
              <a:rPr lang="nl-NL" dirty="0" err="1"/>
              <a:t>Not</a:t>
            </a:r>
            <a:r>
              <a:rPr lang="nl-NL" dirty="0"/>
              <a:t> </a:t>
            </a:r>
            <a:r>
              <a:rPr lang="nl-NL" dirty="0" err="1"/>
              <a:t>quite</a:t>
            </a:r>
            <a:endParaRPr lang="nl-BE" dirty="0"/>
          </a:p>
        </p:txBody>
      </p:sp>
      <p:sp>
        <p:nvSpPr>
          <p:cNvPr id="5" name="Tijdelijke aanduiding voor tekst 4">
            <a:extLst>
              <a:ext uri="{FF2B5EF4-FFF2-40B4-BE49-F238E27FC236}">
                <a16:creationId xmlns:a16="http://schemas.microsoft.com/office/drawing/2014/main" id="{2201FB79-BD87-4A82-B984-8C900F5DFF32}"/>
              </a:ext>
            </a:extLst>
          </p:cNvPr>
          <p:cNvSpPr>
            <a:spLocks noGrp="1"/>
          </p:cNvSpPr>
          <p:nvPr>
            <p:ph type="body" sz="quarter" idx="13"/>
          </p:nvPr>
        </p:nvSpPr>
        <p:spPr>
          <a:xfrm>
            <a:off x="634794" y="1990140"/>
            <a:ext cx="10719005" cy="3467100"/>
          </a:xfrm>
        </p:spPr>
        <p:txBody>
          <a:bodyPr/>
          <a:lstStyle/>
          <a:p>
            <a:r>
              <a:rPr lang="en-US" dirty="0"/>
              <a:t>Presence in popular media outlets is often referred to by researchers and universities as a valid (yet partial) indication of SIUR</a:t>
            </a:r>
          </a:p>
          <a:p>
            <a:r>
              <a:rPr lang="en-US" dirty="0"/>
              <a:t>Accepting this taken for granted assumption </a:t>
            </a:r>
            <a:r>
              <a:rPr lang="en-US" b="1" dirty="0"/>
              <a:t>simplifies how media covers scientific knowledge</a:t>
            </a:r>
          </a:p>
          <a:p>
            <a:pPr marL="285750" indent="-285750">
              <a:buFont typeface="Arial" panose="020B0604020202020204" pitchFamily="34" charset="0"/>
              <a:buChar char="•"/>
            </a:pPr>
            <a:r>
              <a:rPr lang="en-US" dirty="0"/>
              <a:t>Ignores persistent patterns in status and gender (beyond media logic)</a:t>
            </a:r>
          </a:p>
          <a:p>
            <a:pPr marL="554038" lvl="1" indent="-285750">
              <a:buFont typeface="Arial" panose="020B0604020202020204" pitchFamily="34" charset="0"/>
              <a:buChar char="•"/>
            </a:pPr>
            <a:r>
              <a:rPr lang="en-US" dirty="0">
                <a:sym typeface="Wingdings" panose="05000000000000000000" pitchFamily="2" charset="2"/>
              </a:rPr>
              <a:t>More of a privilege instead of accessible strategy  who has the privilege to advance PUS?</a:t>
            </a:r>
          </a:p>
          <a:p>
            <a:pPr marL="285750" indent="-285750">
              <a:buFont typeface="Arial" panose="020B0604020202020204" pitchFamily="34" charset="0"/>
              <a:buChar char="•"/>
            </a:pPr>
            <a:r>
              <a:rPr lang="en-US" dirty="0">
                <a:sym typeface="Wingdings" panose="05000000000000000000" pitchFamily="2" charset="2"/>
              </a:rPr>
              <a:t>Potential to signal research uptake and scientific contributions to public debate, however a small number of instances had considerable potential for SIUR + higher proportion of no impact appearances in case of higher status researchers</a:t>
            </a:r>
          </a:p>
          <a:p>
            <a:pPr marL="554038" lvl="1" indent="-285750">
              <a:buFont typeface="Arial" panose="020B0604020202020204" pitchFamily="34" charset="0"/>
              <a:buChar char="•"/>
            </a:pPr>
            <a:r>
              <a:rPr lang="en-US" dirty="0">
                <a:sym typeface="Wingdings" panose="05000000000000000000" pitchFamily="2" charset="2"/>
              </a:rPr>
              <a:t>Important to differentiate weekly opinions of high-profile professor from research-based public interventions</a:t>
            </a:r>
          </a:p>
          <a:p>
            <a:pPr marL="554038" lvl="1" indent="-285750">
              <a:buFont typeface="Arial" panose="020B0604020202020204" pitchFamily="34" charset="0"/>
              <a:buChar char="•"/>
            </a:pPr>
            <a:r>
              <a:rPr lang="en-US" dirty="0">
                <a:sym typeface="Wingdings" panose="05000000000000000000" pitchFamily="2" charset="2"/>
              </a:rPr>
              <a:t>Beyond media attention as a quantifiable proxy for societal impact</a:t>
            </a:r>
            <a:endParaRPr lang="en-US" dirty="0">
              <a:highlight>
                <a:srgbClr val="FFFF00"/>
              </a:highlight>
            </a:endParaRPr>
          </a:p>
        </p:txBody>
      </p:sp>
      <p:sp>
        <p:nvSpPr>
          <p:cNvPr id="6" name="Titel 5">
            <a:extLst>
              <a:ext uri="{FF2B5EF4-FFF2-40B4-BE49-F238E27FC236}">
                <a16:creationId xmlns:a16="http://schemas.microsoft.com/office/drawing/2014/main" id="{176B724C-2CE0-4EB0-8EC2-93C3616B9F8E}"/>
              </a:ext>
            </a:extLst>
          </p:cNvPr>
          <p:cNvSpPr>
            <a:spLocks noGrp="1"/>
          </p:cNvSpPr>
          <p:nvPr>
            <p:ph type="title"/>
          </p:nvPr>
        </p:nvSpPr>
        <p:spPr>
          <a:xfrm>
            <a:off x="731837" y="711463"/>
            <a:ext cx="7448944" cy="341050"/>
          </a:xfrm>
        </p:spPr>
        <p:txBody>
          <a:bodyPr/>
          <a:lstStyle/>
          <a:p>
            <a:r>
              <a:rPr lang="nl-NL" dirty="0"/>
              <a:t>Is </a:t>
            </a:r>
            <a:r>
              <a:rPr lang="nl-NL" dirty="0" err="1"/>
              <a:t>written</a:t>
            </a:r>
            <a:r>
              <a:rPr lang="nl-NL" dirty="0"/>
              <a:t> media </a:t>
            </a:r>
            <a:r>
              <a:rPr lang="nl-NL" dirty="0" err="1"/>
              <a:t>presence</a:t>
            </a:r>
            <a:r>
              <a:rPr lang="nl-NL" dirty="0"/>
              <a:t> a proxy of </a:t>
            </a:r>
            <a:r>
              <a:rPr lang="nl-NL" dirty="0" err="1"/>
              <a:t>Siur</a:t>
            </a:r>
            <a:r>
              <a:rPr lang="nl-NL" dirty="0"/>
              <a:t>?</a:t>
            </a:r>
            <a:endParaRPr lang="nl-BE" dirty="0"/>
          </a:p>
        </p:txBody>
      </p:sp>
      <p:graphicFrame>
        <p:nvGraphicFramePr>
          <p:cNvPr id="7" name="Diagram 6">
            <a:extLst>
              <a:ext uri="{FF2B5EF4-FFF2-40B4-BE49-F238E27FC236}">
                <a16:creationId xmlns:a16="http://schemas.microsoft.com/office/drawing/2014/main" id="{E73A3DB4-01B6-4C65-8772-1996C78D8E5F}"/>
              </a:ext>
            </a:extLst>
          </p:cNvPr>
          <p:cNvGraphicFramePr/>
          <p:nvPr>
            <p:extLst/>
          </p:nvPr>
        </p:nvGraphicFramePr>
        <p:xfrm>
          <a:off x="8324192" y="155635"/>
          <a:ext cx="3867807" cy="1494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00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339F"/>
                </a:solidFill>
                <a:effectLst/>
                <a:uLnTx/>
                <a:uFillTx/>
                <a:latin typeface="Verdana" charset="0"/>
                <a:ea typeface="Verdana" charset="0"/>
              </a:rPr>
              <a:t> </a:t>
            </a:r>
            <a:fld id="{2DAB09C5-3251-4B47-B002-D03712DC64C3}" type="slidenum">
              <a:rPr kumimoji="0" lang="nl-NL" sz="1000" b="0" i="0" u="none" strike="noStrike" kern="1200" cap="none" spc="0" normalizeH="0" baseline="0" noProof="0" smtClean="0">
                <a:ln>
                  <a:noFill/>
                </a:ln>
                <a:solidFill>
                  <a:srgbClr val="00339F"/>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000" b="0" i="0" u="none" strike="noStrike" kern="1200" cap="none" spc="0" normalizeH="0" baseline="0" noProof="0" dirty="0">
              <a:ln>
                <a:noFill/>
              </a:ln>
              <a:solidFill>
                <a:srgbClr val="00339F"/>
              </a:solidFill>
              <a:effectLst/>
              <a:uLnTx/>
              <a:uFillTx/>
              <a:latin typeface="Verdana" charset="0"/>
              <a:ea typeface="Verdana" charset="0"/>
            </a:endParaRPr>
          </a:p>
        </p:txBody>
      </p:sp>
      <p:sp>
        <p:nvSpPr>
          <p:cNvPr id="6" name="Tijdelijke aanduiding voor tekst 5"/>
          <p:cNvSpPr>
            <a:spLocks noGrp="1"/>
          </p:cNvSpPr>
          <p:nvPr>
            <p:ph type="body" sz="quarter" idx="13"/>
          </p:nvPr>
        </p:nvSpPr>
        <p:spPr>
          <a:xfrm>
            <a:off x="1184794" y="475669"/>
            <a:ext cx="4124053" cy="5070692"/>
          </a:xfrm>
        </p:spPr>
        <p:txBody>
          <a:bodyPr anchor="ctr"/>
          <a:lstStyle/>
          <a:p>
            <a:r>
              <a:rPr lang="en-GB" sz="3000" dirty="0"/>
              <a:t>Thank you for your attention</a:t>
            </a:r>
          </a:p>
          <a:p>
            <a:pPr>
              <a:lnSpc>
                <a:spcPct val="150000"/>
              </a:lnSpc>
            </a:pPr>
            <a:r>
              <a:rPr lang="en-GB" sz="1100" dirty="0"/>
              <a:t>Hans Jonker</a:t>
            </a:r>
            <a:r>
              <a:rPr lang="nl-NL" sz="1800" baseline="30000" dirty="0">
                <a:effectLst/>
                <a:latin typeface="Calibri" panose="020F050202020403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1</a:t>
            </a:r>
            <a:r>
              <a:rPr lang="nl-NL" sz="1800" baseline="30000" dirty="0">
                <a:effectLst/>
                <a:latin typeface="Calibri" panose="020F0502020204030204" pitchFamily="34" charset="0"/>
                <a:ea typeface="Calibri" panose="020F0502020204030204" pitchFamily="34" charset="0"/>
                <a:cs typeface="Arial" panose="020B0604020202020204" pitchFamily="34" charset="0"/>
              </a:rPr>
              <a:t>,</a:t>
            </a:r>
            <a:r>
              <a:rPr lang="nl-NL" sz="1800" baseline="30000" dirty="0">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a:t>
            </a:r>
            <a:br>
              <a:rPr lang="en-GB" sz="1100" dirty="0"/>
            </a:br>
            <a:r>
              <a:rPr lang="en-GB" sz="1100" dirty="0">
                <a:hlinkClick r:id="rId4"/>
              </a:rPr>
              <a:t>Hans.Jonker@vub.be</a:t>
            </a:r>
            <a:r>
              <a:rPr lang="en-GB" sz="1100" dirty="0"/>
              <a:t> </a:t>
            </a:r>
          </a:p>
        </p:txBody>
      </p:sp>
      <p:sp>
        <p:nvSpPr>
          <p:cNvPr id="8" name="Tijdelijke aanduiding voor tekst 7"/>
          <p:cNvSpPr>
            <a:spLocks noGrp="1"/>
          </p:cNvSpPr>
          <p:nvPr>
            <p:ph type="body" sz="quarter" idx="15"/>
          </p:nvPr>
        </p:nvSpPr>
        <p:spPr/>
        <p:txBody>
          <a:bodyPr/>
          <a:lstStyle/>
          <a:p>
            <a:endParaRPr lang="en-GB"/>
          </a:p>
        </p:txBody>
      </p:sp>
      <p:sp>
        <p:nvSpPr>
          <p:cNvPr id="9" name="Tijdelijke aanduiding voor tekst 8"/>
          <p:cNvSpPr>
            <a:spLocks noGrp="1"/>
          </p:cNvSpPr>
          <p:nvPr>
            <p:ph type="body" sz="quarter" idx="16"/>
          </p:nvPr>
        </p:nvSpPr>
        <p:spPr/>
        <p:txBody>
          <a:bodyPr/>
          <a:lstStyle/>
          <a:p>
            <a:endParaRPr lang="en-GB"/>
          </a:p>
        </p:txBody>
      </p:sp>
      <p:sp>
        <p:nvSpPr>
          <p:cNvPr id="10" name="Tijdelijke aanduiding voor tekst 9"/>
          <p:cNvSpPr>
            <a:spLocks noGrp="1"/>
          </p:cNvSpPr>
          <p:nvPr>
            <p:ph type="body" sz="quarter" idx="17"/>
          </p:nvPr>
        </p:nvSpPr>
        <p:spPr/>
        <p:txBody>
          <a:bodyPr/>
          <a:lstStyle/>
          <a:p>
            <a:endParaRPr lang="en-GB"/>
          </a:p>
        </p:txBody>
      </p:sp>
      <p:sp>
        <p:nvSpPr>
          <p:cNvPr id="11" name="Tijdelijke aanduiding voor tekst 10"/>
          <p:cNvSpPr>
            <a:spLocks noGrp="1"/>
          </p:cNvSpPr>
          <p:nvPr>
            <p:ph type="body" sz="quarter" idx="18"/>
          </p:nvPr>
        </p:nvSpPr>
        <p:spPr/>
        <p:txBody>
          <a:bodyPr/>
          <a:lstStyle/>
          <a:p>
            <a:endParaRPr lang="en-GB"/>
          </a:p>
        </p:txBody>
      </p:sp>
      <p:sp>
        <p:nvSpPr>
          <p:cNvPr id="12" name="Tijdelijke aanduiding voor tekst 11"/>
          <p:cNvSpPr>
            <a:spLocks noGrp="1"/>
          </p:cNvSpPr>
          <p:nvPr>
            <p:ph type="body" sz="quarter" idx="19"/>
          </p:nvPr>
        </p:nvSpPr>
        <p:spPr/>
        <p:txBody>
          <a:bodyPr/>
          <a:lstStyle/>
          <a:p>
            <a:endParaRPr lang="en-GB"/>
          </a:p>
        </p:txBody>
      </p:sp>
      <p:sp>
        <p:nvSpPr>
          <p:cNvPr id="13" name="Tijdelijke aanduiding voor tekst 12"/>
          <p:cNvSpPr>
            <a:spLocks noGrp="1"/>
          </p:cNvSpPr>
          <p:nvPr>
            <p:ph type="body" sz="quarter" idx="20"/>
          </p:nvPr>
        </p:nvSpPr>
        <p:spPr/>
        <p:txBody>
          <a:bodyPr/>
          <a:lstStyle/>
          <a:p>
            <a:endParaRPr lang="en-GB"/>
          </a:p>
        </p:txBody>
      </p:sp>
      <p:sp>
        <p:nvSpPr>
          <p:cNvPr id="14" name="Tijdelijke aanduiding voor tekst 13"/>
          <p:cNvSpPr>
            <a:spLocks noGrp="1"/>
          </p:cNvSpPr>
          <p:nvPr>
            <p:ph type="body" sz="quarter" idx="21"/>
          </p:nvPr>
        </p:nvSpPr>
        <p:spPr/>
        <p:txBody>
          <a:bodyPr/>
          <a:lstStyle/>
          <a:p>
            <a:endParaRPr lang="en-GB" dirty="0"/>
          </a:p>
        </p:txBody>
      </p:sp>
      <p:sp>
        <p:nvSpPr>
          <p:cNvPr id="15" name="Tijdelijke aanduiding voor tekst 14"/>
          <p:cNvSpPr>
            <a:spLocks noGrp="1"/>
          </p:cNvSpPr>
          <p:nvPr>
            <p:ph type="body" sz="quarter" idx="22"/>
          </p:nvPr>
        </p:nvSpPr>
        <p:spPr/>
        <p:txBody>
          <a:bodyPr/>
          <a:lstStyle/>
          <a:p>
            <a:endParaRPr lang="en-GB"/>
          </a:p>
        </p:txBody>
      </p:sp>
      <p:sp>
        <p:nvSpPr>
          <p:cNvPr id="17" name="Tijdelijke aanduiding voor tekst 16"/>
          <p:cNvSpPr>
            <a:spLocks noGrp="1"/>
          </p:cNvSpPr>
          <p:nvPr>
            <p:ph type="body" sz="quarter" idx="24"/>
          </p:nvPr>
        </p:nvSpPr>
        <p:spPr/>
        <p:txBody>
          <a:bodyPr/>
          <a:lstStyle/>
          <a:p>
            <a:endParaRPr lang="en-GB"/>
          </a:p>
        </p:txBody>
      </p:sp>
      <p:sp>
        <p:nvSpPr>
          <p:cNvPr id="18" name="Tijdelijke aanduiding voor tekst 17"/>
          <p:cNvSpPr>
            <a:spLocks noGrp="1"/>
          </p:cNvSpPr>
          <p:nvPr>
            <p:ph type="body" sz="quarter" idx="25"/>
          </p:nvPr>
        </p:nvSpPr>
        <p:spPr/>
        <p:txBody>
          <a:bodyPr/>
          <a:lstStyle/>
          <a:p>
            <a:endParaRPr lang="en-GB"/>
          </a:p>
        </p:txBody>
      </p:sp>
      <p:sp>
        <p:nvSpPr>
          <p:cNvPr id="19" name="Tijdelijke aanduiding voor tekst 18"/>
          <p:cNvSpPr>
            <a:spLocks noGrp="1"/>
          </p:cNvSpPr>
          <p:nvPr>
            <p:ph type="body" sz="quarter" idx="26"/>
          </p:nvPr>
        </p:nvSpPr>
        <p:spPr/>
        <p:txBody>
          <a:bodyPr/>
          <a:lstStyle/>
          <a:p>
            <a:endParaRPr lang="en-GB"/>
          </a:p>
        </p:txBody>
      </p:sp>
      <p:sp>
        <p:nvSpPr>
          <p:cNvPr id="20" name="Tijdelijke aanduiding voor tekst 19"/>
          <p:cNvSpPr>
            <a:spLocks noGrp="1"/>
          </p:cNvSpPr>
          <p:nvPr>
            <p:ph type="body" sz="quarter" idx="27"/>
          </p:nvPr>
        </p:nvSpPr>
        <p:spPr/>
        <p:txBody>
          <a:bodyPr/>
          <a:lstStyle/>
          <a:p>
            <a:endParaRPr lang="en-GB"/>
          </a:p>
        </p:txBody>
      </p:sp>
      <p:sp>
        <p:nvSpPr>
          <p:cNvPr id="21" name="Tijdelijke aanduiding voor tekst 20"/>
          <p:cNvSpPr>
            <a:spLocks noGrp="1"/>
          </p:cNvSpPr>
          <p:nvPr>
            <p:ph type="body" sz="quarter" idx="28"/>
          </p:nvPr>
        </p:nvSpPr>
        <p:spPr/>
        <p:txBody>
          <a:bodyPr/>
          <a:lstStyle/>
          <a:p>
            <a:endParaRPr lang="en-GB"/>
          </a:p>
        </p:txBody>
      </p:sp>
      <p:sp>
        <p:nvSpPr>
          <p:cNvPr id="22" name="Tijdelijke aanduiding voor tekst 21"/>
          <p:cNvSpPr>
            <a:spLocks noGrp="1"/>
          </p:cNvSpPr>
          <p:nvPr>
            <p:ph type="body" sz="quarter" idx="29"/>
          </p:nvPr>
        </p:nvSpPr>
        <p:spPr/>
        <p:txBody>
          <a:bodyPr/>
          <a:lstStyle/>
          <a:p>
            <a:endParaRPr lang="en-GB"/>
          </a:p>
        </p:txBody>
      </p:sp>
      <p:sp>
        <p:nvSpPr>
          <p:cNvPr id="23" name="Tijdelijke aanduiding voor tekst 22"/>
          <p:cNvSpPr>
            <a:spLocks noGrp="1"/>
          </p:cNvSpPr>
          <p:nvPr>
            <p:ph type="body" sz="quarter" idx="30"/>
          </p:nvPr>
        </p:nvSpPr>
        <p:spPr/>
        <p:txBody>
          <a:bodyPr/>
          <a:lstStyle/>
          <a:p>
            <a:endParaRPr lang="en-GB"/>
          </a:p>
        </p:txBody>
      </p:sp>
      <p:sp>
        <p:nvSpPr>
          <p:cNvPr id="24" name="Tijdelijke aanduiding voor tekst 23"/>
          <p:cNvSpPr>
            <a:spLocks noGrp="1"/>
          </p:cNvSpPr>
          <p:nvPr>
            <p:ph type="body" sz="quarter" idx="31"/>
          </p:nvPr>
        </p:nvSpPr>
        <p:spPr/>
        <p:txBody>
          <a:bodyPr/>
          <a:lstStyle/>
          <a:p>
            <a:endParaRPr lang="en-GB"/>
          </a:p>
        </p:txBody>
      </p:sp>
      <p:sp>
        <p:nvSpPr>
          <p:cNvPr id="26" name="Tijdelijke aanduiding voor tekst 25"/>
          <p:cNvSpPr>
            <a:spLocks noGrp="1"/>
          </p:cNvSpPr>
          <p:nvPr>
            <p:ph type="body" sz="quarter" idx="33"/>
          </p:nvPr>
        </p:nvSpPr>
        <p:spPr/>
        <p:txBody>
          <a:bodyPr/>
          <a:lstStyle/>
          <a:p>
            <a:endParaRPr lang="en-GB"/>
          </a:p>
        </p:txBody>
      </p:sp>
      <p:sp>
        <p:nvSpPr>
          <p:cNvPr id="27" name="Tijdelijke aanduiding voor tekst 26"/>
          <p:cNvSpPr>
            <a:spLocks noGrp="1"/>
          </p:cNvSpPr>
          <p:nvPr>
            <p:ph type="body" sz="quarter" idx="34"/>
          </p:nvPr>
        </p:nvSpPr>
        <p:spPr/>
        <p:txBody>
          <a:bodyPr/>
          <a:lstStyle/>
          <a:p>
            <a:endParaRPr lang="en-GB"/>
          </a:p>
        </p:txBody>
      </p:sp>
      <p:sp>
        <p:nvSpPr>
          <p:cNvPr id="28" name="Tijdelijke aanduiding voor tekst 27"/>
          <p:cNvSpPr>
            <a:spLocks noGrp="1"/>
          </p:cNvSpPr>
          <p:nvPr>
            <p:ph type="body" sz="quarter" idx="35"/>
          </p:nvPr>
        </p:nvSpPr>
        <p:spPr/>
        <p:txBody>
          <a:bodyPr/>
          <a:lstStyle/>
          <a:p>
            <a:endParaRPr lang="en-GB"/>
          </a:p>
        </p:txBody>
      </p:sp>
      <p:sp>
        <p:nvSpPr>
          <p:cNvPr id="31" name="Tijdelijke aanduiding voor tekst 30"/>
          <p:cNvSpPr>
            <a:spLocks noGrp="1"/>
          </p:cNvSpPr>
          <p:nvPr>
            <p:ph type="body" sz="quarter" idx="38"/>
          </p:nvPr>
        </p:nvSpPr>
        <p:spPr/>
        <p:txBody>
          <a:bodyPr/>
          <a:lstStyle/>
          <a:p>
            <a:endParaRPr lang="en-GB"/>
          </a:p>
        </p:txBody>
      </p:sp>
      <p:sp>
        <p:nvSpPr>
          <p:cNvPr id="32" name="Tijdelijke aanduiding voor tekst 31"/>
          <p:cNvSpPr>
            <a:spLocks noGrp="1"/>
          </p:cNvSpPr>
          <p:nvPr>
            <p:ph type="body" sz="quarter" idx="39"/>
          </p:nvPr>
        </p:nvSpPr>
        <p:spPr/>
        <p:txBody>
          <a:bodyPr/>
          <a:lstStyle/>
          <a:p>
            <a:endParaRPr lang="en-GB"/>
          </a:p>
        </p:txBody>
      </p:sp>
      <p:sp>
        <p:nvSpPr>
          <p:cNvPr id="33" name="Tijdelijke aanduiding voor tekst 32"/>
          <p:cNvSpPr>
            <a:spLocks noGrp="1"/>
          </p:cNvSpPr>
          <p:nvPr>
            <p:ph type="body" sz="quarter" idx="40"/>
          </p:nvPr>
        </p:nvSpPr>
        <p:spPr/>
        <p:txBody>
          <a:bodyPr/>
          <a:lstStyle/>
          <a:p>
            <a:endParaRPr lang="en-GB"/>
          </a:p>
        </p:txBody>
      </p:sp>
      <p:sp>
        <p:nvSpPr>
          <p:cNvPr id="34" name="Tijdelijke aanduiding voor tekst 33"/>
          <p:cNvSpPr>
            <a:spLocks noGrp="1"/>
          </p:cNvSpPr>
          <p:nvPr>
            <p:ph type="body" sz="quarter" idx="41"/>
          </p:nvPr>
        </p:nvSpPr>
        <p:spPr/>
        <p:txBody>
          <a:bodyPr/>
          <a:lstStyle/>
          <a:p>
            <a:endParaRPr lang="en-GB"/>
          </a:p>
        </p:txBody>
      </p:sp>
      <p:sp>
        <p:nvSpPr>
          <p:cNvPr id="2" name="Tijdelijke aanduiding voor voettekst 1">
            <a:extLst>
              <a:ext uri="{FF2B5EF4-FFF2-40B4-BE49-F238E27FC236}">
                <a16:creationId xmlns:a16="http://schemas.microsoft.com/office/drawing/2014/main" id="{05BB8590-6FE3-41DC-9D64-5DFAE6E527B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6600"/>
                </a:solidFill>
                <a:effectLst/>
                <a:uLnTx/>
                <a:uFillTx/>
                <a:latin typeface="Verdana" charset="0"/>
                <a:ea typeface="Verdana" charset="0"/>
              </a:rPr>
              <a:t>SIUR in written press media</a:t>
            </a:r>
            <a:endParaRPr kumimoji="0" lang="nl-NL" sz="1000" b="0" i="0" u="none" strike="noStrike" kern="1200" cap="none" spc="0" normalizeH="0" baseline="0" noProof="0">
              <a:ln>
                <a:noFill/>
              </a:ln>
              <a:solidFill>
                <a:srgbClr val="FF6600"/>
              </a:solidFill>
              <a:effectLst/>
              <a:uLnTx/>
              <a:uFillTx/>
              <a:latin typeface="Verdana" charset="0"/>
              <a:ea typeface="Verdana" charset="0"/>
            </a:endParaRPr>
          </a:p>
        </p:txBody>
      </p:sp>
    </p:spTree>
    <p:extLst>
      <p:ext uri="{BB962C8B-B14F-4D97-AF65-F5344CB8AC3E}">
        <p14:creationId xmlns:p14="http://schemas.microsoft.com/office/powerpoint/2010/main" val="3366660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r>
              <a:rPr lang="nl-NL" sz="6500" b="1" dirty="0" err="1">
                <a:solidFill>
                  <a:srgbClr val="820000"/>
                </a:solidFill>
                <a:latin typeface="Garamond" panose="02020404030301010803" pitchFamily="18" charset="0"/>
              </a:rPr>
              <a:t>Thank</a:t>
            </a:r>
            <a:r>
              <a:rPr lang="nl-NL" sz="6500" b="1" dirty="0">
                <a:solidFill>
                  <a:srgbClr val="820000"/>
                </a:solidFill>
                <a:latin typeface="Garamond" panose="02020404030301010803" pitchFamily="18" charset="0"/>
              </a:rPr>
              <a:t> </a:t>
            </a:r>
            <a:r>
              <a:rPr lang="nl-NL" sz="6500" b="1" dirty="0" err="1">
                <a:solidFill>
                  <a:srgbClr val="820000"/>
                </a:solidFill>
                <a:latin typeface="Garamond" panose="02020404030301010803" pitchFamily="18" charset="0"/>
              </a:rPr>
              <a:t>you</a:t>
            </a:r>
            <a:r>
              <a:rPr lang="nl-NL" sz="6500" b="1">
                <a:solidFill>
                  <a:srgbClr val="820000"/>
                </a:solidFill>
                <a:latin typeface="Garamond" panose="02020404030301010803" pitchFamily="18" charset="0"/>
              </a:rPr>
              <a:t>!</a:t>
            </a:r>
            <a:endParaRPr lang="nl-NL" sz="3600" b="1" dirty="0">
              <a:solidFill>
                <a:srgbClr val="820000"/>
              </a:solidFill>
              <a:latin typeface="Garamond" panose="02020404030301010803" pitchFamily="18" charset="0"/>
            </a:endParaRPr>
          </a:p>
          <a:p>
            <a:pPr algn="ctr">
              <a:spcAft>
                <a:spcPts val="1800"/>
              </a:spcAft>
            </a:pPr>
            <a:endParaRPr lang="nl-NL" sz="6500" b="1" dirty="0">
              <a:solidFill>
                <a:srgbClr val="820000"/>
              </a:solidFill>
              <a:latin typeface="Garamond" panose="02020404030301010803" pitchFamily="18" charset="0"/>
            </a:endParaRPr>
          </a:p>
        </p:txBody>
      </p:sp>
      <p:sp>
        <p:nvSpPr>
          <p:cNvPr id="12" name="Tekstvak 14">
            <a:extLst>
              <a:ext uri="{FF2B5EF4-FFF2-40B4-BE49-F238E27FC236}">
                <a16:creationId xmlns:a16="http://schemas.microsoft.com/office/drawing/2014/main" id="{C38E7DD1-D9CD-47CA-A8DD-E0460029BF1C}"/>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#SSHA21</a:t>
            </a:r>
          </a:p>
        </p:txBody>
      </p:sp>
      <p:sp>
        <p:nvSpPr>
          <p:cNvPr id="13" name="Tekstvak 5">
            <a:extLst>
              <a:ext uri="{FF2B5EF4-FFF2-40B4-BE49-F238E27FC236}">
                <a16:creationId xmlns:a16="http://schemas.microsoft.com/office/drawing/2014/main" id="{30182973-CCC1-4A3F-8D83-30B396AE4AEB}"/>
              </a:ext>
            </a:extLst>
          </p:cNvPr>
          <p:cNvSpPr txBox="1">
            <a:spLocks/>
          </p:cNvSpPr>
          <p:nvPr/>
        </p:nvSpPr>
        <p:spPr>
          <a:xfrm>
            <a:off x="4428309" y="-19281"/>
            <a:ext cx="7670800" cy="1077218"/>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Social Sciences, Humanities and Arts </a:t>
            </a:r>
          </a:p>
          <a:p>
            <a:pPr lvl="0" algn="r"/>
            <a:r>
              <a:rPr lang="en-US" sz="2000" dirty="0">
                <a:solidFill>
                  <a:prstClr val="black"/>
                </a:solidFill>
                <a:latin typeface="Garamond" panose="02020404030301010803" pitchFamily="18" charset="0"/>
              </a:rPr>
              <a:t>13-15 October, 2021</a:t>
            </a:r>
          </a:p>
          <a:p>
            <a:pPr lvl="0" algn="r"/>
            <a:endParaRPr lang="en-US" sz="20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402644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r>
              <a:rPr lang="nl-NL" sz="3300" b="1" dirty="0">
                <a:solidFill>
                  <a:srgbClr val="820000"/>
                </a:solidFill>
                <a:latin typeface="Garamond" panose="02020404030301010803" pitchFamily="18" charset="0"/>
              </a:rPr>
              <a:t>Jenny Björkman</a:t>
            </a:r>
          </a:p>
          <a:p>
            <a:pPr algn="ctr">
              <a:spcAft>
                <a:spcPts val="1800"/>
              </a:spcAft>
            </a:pPr>
            <a:r>
              <a:rPr lang="en-US" sz="2500" i="1" dirty="0">
                <a:latin typeface="Garamond" panose="02020404030301010803" pitchFamily="18" charset="0"/>
              </a:rPr>
              <a:t>Director of Collaboration, </a:t>
            </a:r>
            <a:r>
              <a:rPr lang="en-US" sz="2500" i="1" dirty="0" err="1">
                <a:latin typeface="Garamond" panose="02020404030301010803" pitchFamily="18" charset="0"/>
              </a:rPr>
              <a:t>Riksbankn</a:t>
            </a:r>
            <a:r>
              <a:rPr lang="en-US" sz="2500" i="1" dirty="0">
                <a:latin typeface="Garamond" panose="02020404030301010803" pitchFamily="18" charset="0"/>
              </a:rPr>
              <a:t> </a:t>
            </a:r>
            <a:r>
              <a:rPr lang="en-US" sz="2500" i="1" dirty="0" err="1">
                <a:latin typeface="Garamond" panose="02020404030301010803" pitchFamily="18" charset="0"/>
              </a:rPr>
              <a:t>Jubileumsfond</a:t>
            </a:r>
            <a:r>
              <a:rPr lang="en-US" sz="2500" i="1" dirty="0">
                <a:latin typeface="Garamond" panose="02020404030301010803" pitchFamily="18" charset="0"/>
              </a:rPr>
              <a:t>, Sweden</a:t>
            </a: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#SSHA21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Social Sciences, Humanities and Arts </a:t>
            </a:r>
          </a:p>
          <a:p>
            <a:pPr lvl="0" algn="r"/>
            <a:r>
              <a:rPr lang="en-US" sz="2000" dirty="0">
                <a:solidFill>
                  <a:prstClr val="black"/>
                </a:solidFill>
                <a:latin typeface="Garamond" panose="02020404030301010803" pitchFamily="18" charset="0"/>
              </a:rPr>
              <a:t>13-15 October, 2021</a:t>
            </a:r>
          </a:p>
        </p:txBody>
      </p:sp>
    </p:spTree>
    <p:extLst>
      <p:ext uri="{BB962C8B-B14F-4D97-AF65-F5344CB8AC3E}">
        <p14:creationId xmlns:p14="http://schemas.microsoft.com/office/powerpoint/2010/main" val="127315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5554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1520825"/>
            <a:ext cx="12192000" cy="457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Platshållare för innehåll 1"/>
          <p:cNvSpPr>
            <a:spLocks noGrp="1"/>
          </p:cNvSpPr>
          <p:nvPr>
            <p:ph idx="4294967295"/>
          </p:nvPr>
        </p:nvSpPr>
        <p:spPr>
          <a:xfrm>
            <a:off x="0" y="1987550"/>
            <a:ext cx="5180013" cy="3709988"/>
          </a:xfrm>
        </p:spPr>
        <p:txBody>
          <a:bodyPr/>
          <a:lstStyle/>
          <a:p>
            <a:r>
              <a:rPr lang="sv-SE" dirty="0"/>
              <a:t>text</a:t>
            </a:r>
          </a:p>
        </p:txBody>
      </p:sp>
      <p:sp>
        <p:nvSpPr>
          <p:cNvPr id="7" name="Rektangel 6"/>
          <p:cNvSpPr/>
          <p:nvPr/>
        </p:nvSpPr>
        <p:spPr>
          <a:xfrm>
            <a:off x="0" y="1520825"/>
            <a:ext cx="6096000" cy="457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6AF98F8-561C-6145-A219-EE61F3E17FC8}"/>
              </a:ext>
            </a:extLst>
          </p:cNvPr>
          <p:cNvSpPr/>
          <p:nvPr/>
        </p:nvSpPr>
        <p:spPr>
          <a:xfrm>
            <a:off x="334964" y="1628775"/>
            <a:ext cx="5400992" cy="4321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nchorCtr="1"/>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Riksbankens Jubileumsfond </a:t>
            </a:r>
            <a:r>
              <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(RJ)</a:t>
            </a:r>
            <a:br>
              <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br>
            <a:r>
              <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is an independent </a:t>
            </a:r>
            <a:r>
              <a:rPr kumimoji="0" lang="sv-SE" sz="2400" b="0" i="0" u="none" strike="noStrike" kern="1200" cap="none" spc="0" normalizeH="0" baseline="0" noProof="0" dirty="0" err="1">
                <a:ln>
                  <a:noFill/>
                </a:ln>
                <a:solidFill>
                  <a:srgbClr val="4472C4">
                    <a:lumMod val="60000"/>
                    <a:lumOff val="40000"/>
                  </a:srgbClr>
                </a:solidFill>
                <a:effectLst/>
                <a:uLnTx/>
                <a:uFillTx/>
                <a:latin typeface="Calibri" panose="020F0502020204030204"/>
                <a:ea typeface="+mn-ea"/>
                <a:cs typeface="+mn-cs"/>
              </a:rPr>
              <a:t>foundation</a:t>
            </a:r>
            <a:r>
              <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 </a:t>
            </a:r>
            <a:r>
              <a:rPr kumimoji="0" lang="sv-SE" sz="2400" b="0" i="0" u="none" strike="noStrike" kern="1200" cap="none" spc="0" normalizeH="0" baseline="0" noProof="0" dirty="0" err="1">
                <a:ln>
                  <a:noFill/>
                </a:ln>
                <a:solidFill>
                  <a:srgbClr val="4472C4">
                    <a:lumMod val="60000"/>
                    <a:lumOff val="40000"/>
                  </a:srgbClr>
                </a:solidFill>
                <a:effectLst/>
                <a:uLnTx/>
                <a:uFillTx/>
                <a:latin typeface="Calibri" panose="020F0502020204030204"/>
                <a:ea typeface="+mn-ea"/>
                <a:cs typeface="+mn-cs"/>
              </a:rPr>
              <a:t>with</a:t>
            </a:r>
            <a:r>
              <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 the </a:t>
            </a:r>
            <a:r>
              <a:rPr kumimoji="0" lang="sv-SE" sz="2400" b="0" i="0" u="none" strike="noStrike" kern="1200" cap="none" spc="0" normalizeH="0" baseline="0" noProof="0" dirty="0" err="1">
                <a:ln>
                  <a:noFill/>
                </a:ln>
                <a:solidFill>
                  <a:srgbClr val="4472C4">
                    <a:lumMod val="60000"/>
                    <a:lumOff val="40000"/>
                  </a:srgbClr>
                </a:solidFill>
                <a:effectLst/>
                <a:uLnTx/>
                <a:uFillTx/>
                <a:latin typeface="Calibri" panose="020F0502020204030204"/>
                <a:ea typeface="+mn-ea"/>
                <a:cs typeface="+mn-cs"/>
              </a:rPr>
              <a:t>goal</a:t>
            </a:r>
            <a:r>
              <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 </a:t>
            </a:r>
            <a:r>
              <a:rPr kumimoji="0" lang="sv-SE" sz="2400" b="0" i="0" u="none" strike="noStrike" kern="1200" cap="none" spc="0" normalizeH="0" baseline="0" noProof="0" dirty="0" err="1">
                <a:ln>
                  <a:noFill/>
                </a:ln>
                <a:solidFill>
                  <a:srgbClr val="4472C4">
                    <a:lumMod val="60000"/>
                    <a:lumOff val="40000"/>
                  </a:srgbClr>
                </a:solidFill>
                <a:effectLst/>
                <a:uLnTx/>
                <a:uFillTx/>
                <a:latin typeface="Calibri" panose="020F0502020204030204"/>
                <a:ea typeface="+mn-ea"/>
                <a:cs typeface="+mn-cs"/>
              </a:rPr>
              <a:t>of</a:t>
            </a:r>
            <a:r>
              <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 </a:t>
            </a:r>
            <a:r>
              <a:rPr kumimoji="0" lang="sv-SE" sz="2400" b="0" i="0" u="none" strike="noStrike" kern="1200" cap="none" spc="0" normalizeH="0" baseline="0" noProof="0" dirty="0" err="1">
                <a:ln>
                  <a:noFill/>
                </a:ln>
                <a:solidFill>
                  <a:srgbClr val="4472C4">
                    <a:lumMod val="60000"/>
                    <a:lumOff val="40000"/>
                  </a:srgbClr>
                </a:solidFill>
                <a:effectLst/>
                <a:uLnTx/>
                <a:uFillTx/>
                <a:latin typeface="Calibri" panose="020F0502020204030204"/>
                <a:ea typeface="+mn-ea"/>
                <a:cs typeface="+mn-cs"/>
              </a:rPr>
              <a:t>promoting</a:t>
            </a:r>
            <a:r>
              <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 and </a:t>
            </a:r>
            <a:r>
              <a:rPr kumimoji="0" lang="sv-SE" sz="2400" b="0" i="0" u="none" strike="noStrike" kern="1200" cap="none" spc="0" normalizeH="0" baseline="0" noProof="0" dirty="0" err="1">
                <a:ln>
                  <a:noFill/>
                </a:ln>
                <a:solidFill>
                  <a:srgbClr val="4472C4">
                    <a:lumMod val="60000"/>
                    <a:lumOff val="40000"/>
                  </a:srgbClr>
                </a:solidFill>
                <a:effectLst/>
                <a:uLnTx/>
                <a:uFillTx/>
                <a:latin typeface="Calibri" panose="020F0502020204030204"/>
                <a:ea typeface="+mn-ea"/>
                <a:cs typeface="+mn-cs"/>
              </a:rPr>
              <a:t>supporting</a:t>
            </a:r>
            <a:br>
              <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br>
            <a:r>
              <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research in the </a:t>
            </a:r>
            <a:r>
              <a:rPr kumimoji="0" lang="sv-SE" sz="2400" b="0" i="0" u="none" strike="noStrike" kern="1200" cap="none" spc="0" normalizeH="0" baseline="0" noProof="0" dirty="0" err="1">
                <a:ln>
                  <a:noFill/>
                </a:ln>
                <a:solidFill>
                  <a:srgbClr val="4472C4">
                    <a:lumMod val="60000"/>
                    <a:lumOff val="40000"/>
                  </a:srgbClr>
                </a:solidFill>
                <a:effectLst/>
                <a:uLnTx/>
                <a:uFillTx/>
                <a:latin typeface="Calibri" panose="020F0502020204030204"/>
                <a:ea typeface="+mn-ea"/>
                <a:cs typeface="+mn-cs"/>
              </a:rPr>
              <a:t>Humanities</a:t>
            </a:r>
            <a:r>
              <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 and  Social Sciences </a:t>
            </a:r>
            <a:r>
              <a:rPr kumimoji="0" lang="sv-SE" sz="2400" b="0" i="0" u="none" strike="noStrike" kern="1200" cap="none" spc="0" normalizeH="0" baseline="0" noProof="0" dirty="0" err="1">
                <a:ln>
                  <a:noFill/>
                </a:ln>
                <a:solidFill>
                  <a:srgbClr val="4472C4">
                    <a:lumMod val="60000"/>
                    <a:lumOff val="40000"/>
                  </a:srgbClr>
                </a:solidFill>
                <a:effectLst/>
                <a:uLnTx/>
                <a:uFillTx/>
                <a:latin typeface="Calibri" panose="020F0502020204030204"/>
                <a:ea typeface="+mn-ea"/>
                <a:cs typeface="+mn-cs"/>
              </a:rPr>
              <a:t>with</a:t>
            </a:r>
            <a:br>
              <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br>
            <a:r>
              <a:rPr kumimoji="0" lang="sv-SE" sz="2400" b="0" i="0" u="none" strike="noStrike" kern="1200" cap="none" spc="0" normalizeH="0" baseline="0" noProof="0" dirty="0" err="1">
                <a:ln>
                  <a:noFill/>
                </a:ln>
                <a:solidFill>
                  <a:srgbClr val="4472C4">
                    <a:lumMod val="60000"/>
                    <a:lumOff val="40000"/>
                  </a:srgbClr>
                </a:solidFill>
                <a:effectLst/>
                <a:uLnTx/>
                <a:uFillTx/>
                <a:latin typeface="Calibri" panose="020F0502020204030204"/>
                <a:ea typeface="+mn-ea"/>
                <a:cs typeface="+mn-cs"/>
              </a:rPr>
              <a:t>links</a:t>
            </a:r>
            <a:r>
              <a:rPr kumimoji="0" lang="sv-SE" sz="2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 to Sweden.</a:t>
            </a:r>
          </a:p>
        </p:txBody>
      </p:sp>
      <p:pic>
        <p:nvPicPr>
          <p:cNvPr id="9" name="Bildobjekt 8">
            <a:extLst>
              <a:ext uri="{FF2B5EF4-FFF2-40B4-BE49-F238E27FC236}">
                <a16:creationId xmlns:a16="http://schemas.microsoft.com/office/drawing/2014/main" id="{D5C2FC5C-D3B1-4FE9-8A9B-3288C2B4D884}"/>
              </a:ext>
            </a:extLst>
          </p:cNvPr>
          <p:cNvPicPr>
            <a:picLocks noChangeAspect="1"/>
          </p:cNvPicPr>
          <p:nvPr/>
        </p:nvPicPr>
        <p:blipFill>
          <a:blip r:embed="rId3"/>
          <a:stretch>
            <a:fillRect/>
          </a:stretch>
        </p:blipFill>
        <p:spPr>
          <a:xfrm>
            <a:off x="7702296" y="2670746"/>
            <a:ext cx="2883408" cy="2237232"/>
          </a:xfrm>
          <a:prstGeom prst="rect">
            <a:avLst/>
          </a:prstGeom>
        </p:spPr>
      </p:pic>
      <p:sp>
        <p:nvSpPr>
          <p:cNvPr id="11" name="Platshållare för datum 10"/>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4391F5-2577-B644-98D3-52DB90A8C783}" type="datetime1">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2021-10-19</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Platshållare för bild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2F4BD-4C73-144D-875C-8105CA6FE4B5}"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83262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One of Sweden’s leading funding organizations of humanities and social sciences research</a:t>
            </a:r>
            <a:endParaRPr lang="sv-SE" dirty="0"/>
          </a:p>
        </p:txBody>
      </p:sp>
      <p:graphicFrame>
        <p:nvGraphicFramePr>
          <p:cNvPr id="7" name="Diagram 6"/>
          <p:cNvGraphicFramePr/>
          <p:nvPr/>
        </p:nvGraphicFramePr>
        <p:xfrm>
          <a:off x="1775461" y="1989138"/>
          <a:ext cx="8641080" cy="410368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0">
            <a:extLst>
              <a:ext uri="{FF2B5EF4-FFF2-40B4-BE49-F238E27FC236}">
                <a16:creationId xmlns:a16="http://schemas.microsoft.com/office/drawing/2014/main" id="{658299DC-45F8-FB4E-820B-94C6364A44BD}"/>
              </a:ext>
            </a:extLst>
          </p:cNvPr>
          <p:cNvSpPr/>
          <p:nvPr/>
        </p:nvSpPr>
        <p:spPr>
          <a:xfrm>
            <a:off x="2855594" y="1988820"/>
            <a:ext cx="6480493" cy="540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21600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500" b="1" i="0" u="none" strike="noStrike" kern="1200" cap="none" spc="300" normalizeH="0" baseline="0" noProof="0" dirty="0">
                <a:ln>
                  <a:noFill/>
                </a:ln>
                <a:solidFill>
                  <a:prstClr val="black"/>
                </a:solidFill>
                <a:effectLst/>
                <a:uLnTx/>
                <a:uFillTx/>
                <a:latin typeface="Calibri" panose="020F0502020204030204"/>
                <a:ea typeface="+mn-ea"/>
                <a:cs typeface="+mn-cs"/>
              </a:rPr>
              <a:t>AWARDED GRANTS </a:t>
            </a:r>
            <a:r>
              <a:rPr kumimoji="0" lang="nb-NO" sz="1500" b="1" i="0" u="none" strike="noStrike" kern="1200" cap="none" spc="600" normalizeH="0" baseline="0" noProof="0" dirty="0">
                <a:ln>
                  <a:noFill/>
                </a:ln>
                <a:solidFill>
                  <a:prstClr val="black"/>
                </a:solidFill>
                <a:effectLst/>
                <a:uLnTx/>
                <a:uFillTx/>
                <a:latin typeface="Calibri" panose="020F0502020204030204"/>
                <a:ea typeface="+mn-ea"/>
                <a:cs typeface="+mn-cs"/>
              </a:rPr>
              <a:t>2010–2019</a:t>
            </a:r>
            <a:endParaRPr kumimoji="0" lang="sv-SE" sz="1500" b="1" i="0" u="none" strike="noStrike" kern="1200" cap="none" spc="600" normalizeH="0" baseline="0" noProof="0" dirty="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F25F72-1434-0742-B023-7C3D899315C5}" type="datetime1">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2021-10-19</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2F4BD-4C73-144D-875C-8105CA6FE4B5}"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90050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fontScale="90000"/>
          </a:bodyPr>
          <a:lstStyle/>
          <a:p>
            <a:r>
              <a:rPr lang="en-US" b="1" dirty="0"/>
              <a:t>Impact, science communication and evaluations</a:t>
            </a:r>
            <a:br>
              <a:rPr lang="en-US" dirty="0">
                <a:highlight>
                  <a:srgbClr val="FFFF00"/>
                </a:highlight>
              </a:rPr>
            </a:br>
            <a:endParaRPr lang="sv-SE" dirty="0">
              <a:highlight>
                <a:srgbClr val="FFFF00"/>
              </a:highlight>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2F4BD-4C73-144D-875C-8105CA6FE4B5}"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8" name="Pennanteckning 7">
                <a:extLst>
                  <a:ext uri="{FF2B5EF4-FFF2-40B4-BE49-F238E27FC236}">
                    <a16:creationId xmlns:a16="http://schemas.microsoft.com/office/drawing/2014/main" id="{7A92BCAF-3A88-4684-9B2C-835E49C732D0}"/>
                  </a:ext>
                </a:extLst>
              </p14:cNvPr>
              <p14:cNvContentPartPr/>
              <p14:nvPr/>
            </p14:nvContentPartPr>
            <p14:xfrm>
              <a:off x="1586506" y="948018"/>
              <a:ext cx="2385720" cy="345240"/>
            </p14:xfrm>
          </p:contentPart>
        </mc:Choice>
        <mc:Fallback xmlns="">
          <p:pic>
            <p:nvPicPr>
              <p:cNvPr id="8" name="Pennanteckning 7">
                <a:extLst>
                  <a:ext uri="{FF2B5EF4-FFF2-40B4-BE49-F238E27FC236}">
                    <a16:creationId xmlns:a16="http://schemas.microsoft.com/office/drawing/2014/main" id="{7A92BCAF-3A88-4684-9B2C-835E49C732D0}"/>
                  </a:ext>
                </a:extLst>
              </p:cNvPr>
              <p:cNvPicPr/>
              <p:nvPr/>
            </p:nvPicPr>
            <p:blipFill>
              <a:blip r:embed="rId8"/>
              <a:stretch>
                <a:fillRect/>
              </a:stretch>
            </p:blipFill>
            <p:spPr>
              <a:xfrm>
                <a:off x="1496506" y="768378"/>
                <a:ext cx="256536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Pennanteckning 8">
                <a:extLst>
                  <a:ext uri="{FF2B5EF4-FFF2-40B4-BE49-F238E27FC236}">
                    <a16:creationId xmlns:a16="http://schemas.microsoft.com/office/drawing/2014/main" id="{B1226FDD-0141-4E21-955F-F6A87E935A70}"/>
                  </a:ext>
                </a:extLst>
              </p14:cNvPr>
              <p14:cNvContentPartPr/>
              <p14:nvPr/>
            </p14:nvContentPartPr>
            <p14:xfrm>
              <a:off x="7121146" y="2452818"/>
              <a:ext cx="360" cy="360"/>
            </p14:xfrm>
          </p:contentPart>
        </mc:Choice>
        <mc:Fallback xmlns="">
          <p:pic>
            <p:nvPicPr>
              <p:cNvPr id="9" name="Pennanteckning 8">
                <a:extLst>
                  <a:ext uri="{FF2B5EF4-FFF2-40B4-BE49-F238E27FC236}">
                    <a16:creationId xmlns:a16="http://schemas.microsoft.com/office/drawing/2014/main" id="{B1226FDD-0141-4E21-955F-F6A87E935A70}"/>
                  </a:ext>
                </a:extLst>
              </p:cNvPr>
              <p:cNvPicPr/>
              <p:nvPr/>
            </p:nvPicPr>
            <p:blipFill>
              <a:blip r:embed="rId10"/>
              <a:stretch>
                <a:fillRect/>
              </a:stretch>
            </p:blipFill>
            <p:spPr>
              <a:xfrm>
                <a:off x="7031506" y="227281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Pennanteckning 9">
                <a:extLst>
                  <a:ext uri="{FF2B5EF4-FFF2-40B4-BE49-F238E27FC236}">
                    <a16:creationId xmlns:a16="http://schemas.microsoft.com/office/drawing/2014/main" id="{C413C1D7-BF11-44DD-8796-6A1850D6FE40}"/>
                  </a:ext>
                </a:extLst>
              </p14:cNvPr>
              <p14:cNvContentPartPr/>
              <p14:nvPr/>
            </p14:nvContentPartPr>
            <p14:xfrm>
              <a:off x="4325386" y="2021898"/>
              <a:ext cx="360" cy="360"/>
            </p14:xfrm>
          </p:contentPart>
        </mc:Choice>
        <mc:Fallback xmlns="">
          <p:pic>
            <p:nvPicPr>
              <p:cNvPr id="10" name="Pennanteckning 9">
                <a:extLst>
                  <a:ext uri="{FF2B5EF4-FFF2-40B4-BE49-F238E27FC236}">
                    <a16:creationId xmlns:a16="http://schemas.microsoft.com/office/drawing/2014/main" id="{C413C1D7-BF11-44DD-8796-6A1850D6FE40}"/>
                  </a:ext>
                </a:extLst>
              </p:cNvPr>
              <p:cNvPicPr/>
              <p:nvPr/>
            </p:nvPicPr>
            <p:blipFill>
              <a:blip r:embed="rId10"/>
              <a:stretch>
                <a:fillRect/>
              </a:stretch>
            </p:blipFill>
            <p:spPr>
              <a:xfrm>
                <a:off x="4235386" y="184225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Pennanteckning 10">
                <a:extLst>
                  <a:ext uri="{FF2B5EF4-FFF2-40B4-BE49-F238E27FC236}">
                    <a16:creationId xmlns:a16="http://schemas.microsoft.com/office/drawing/2014/main" id="{2660E08E-C6D6-4959-A691-3CC1CEDD3978}"/>
                  </a:ext>
                </a:extLst>
              </p14:cNvPr>
              <p14:cNvContentPartPr/>
              <p14:nvPr/>
            </p14:nvContentPartPr>
            <p14:xfrm>
              <a:off x="4325386" y="2021898"/>
              <a:ext cx="360" cy="360"/>
            </p14:xfrm>
          </p:contentPart>
        </mc:Choice>
        <mc:Fallback xmlns="">
          <p:pic>
            <p:nvPicPr>
              <p:cNvPr id="11" name="Pennanteckning 10">
                <a:extLst>
                  <a:ext uri="{FF2B5EF4-FFF2-40B4-BE49-F238E27FC236}">
                    <a16:creationId xmlns:a16="http://schemas.microsoft.com/office/drawing/2014/main" id="{2660E08E-C6D6-4959-A691-3CC1CEDD3978}"/>
                  </a:ext>
                </a:extLst>
              </p:cNvPr>
              <p:cNvPicPr/>
              <p:nvPr/>
            </p:nvPicPr>
            <p:blipFill>
              <a:blip r:embed="rId10"/>
              <a:stretch>
                <a:fillRect/>
              </a:stretch>
            </p:blipFill>
            <p:spPr>
              <a:xfrm>
                <a:off x="4235386" y="184225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Pennanteckning 12">
                <a:extLst>
                  <a:ext uri="{FF2B5EF4-FFF2-40B4-BE49-F238E27FC236}">
                    <a16:creationId xmlns:a16="http://schemas.microsoft.com/office/drawing/2014/main" id="{B7CA8CB7-1941-4AA9-9BEB-7289065083AF}"/>
                  </a:ext>
                </a:extLst>
              </p14:cNvPr>
              <p14:cNvContentPartPr/>
              <p14:nvPr/>
            </p14:nvContentPartPr>
            <p14:xfrm>
              <a:off x="3226666" y="1063578"/>
              <a:ext cx="360" cy="360"/>
            </p14:xfrm>
          </p:contentPart>
        </mc:Choice>
        <mc:Fallback xmlns="">
          <p:pic>
            <p:nvPicPr>
              <p:cNvPr id="13" name="Pennanteckning 12">
                <a:extLst>
                  <a:ext uri="{FF2B5EF4-FFF2-40B4-BE49-F238E27FC236}">
                    <a16:creationId xmlns:a16="http://schemas.microsoft.com/office/drawing/2014/main" id="{B7CA8CB7-1941-4AA9-9BEB-7289065083AF}"/>
                  </a:ext>
                </a:extLst>
              </p:cNvPr>
              <p:cNvPicPr/>
              <p:nvPr/>
            </p:nvPicPr>
            <p:blipFill>
              <a:blip r:embed="rId10"/>
              <a:stretch>
                <a:fillRect/>
              </a:stretch>
            </p:blipFill>
            <p:spPr>
              <a:xfrm>
                <a:off x="3136666" y="88393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Pennanteckning 14">
                <a:extLst>
                  <a:ext uri="{FF2B5EF4-FFF2-40B4-BE49-F238E27FC236}">
                    <a16:creationId xmlns:a16="http://schemas.microsoft.com/office/drawing/2014/main" id="{1CD767EC-5C01-40BB-84C3-EF0620F2E0C0}"/>
                  </a:ext>
                </a:extLst>
              </p14:cNvPr>
              <p14:cNvContentPartPr/>
              <p14:nvPr/>
            </p14:nvContentPartPr>
            <p14:xfrm>
              <a:off x="2464126" y="1186698"/>
              <a:ext cx="360" cy="3960"/>
            </p14:xfrm>
          </p:contentPart>
        </mc:Choice>
        <mc:Fallback xmlns="">
          <p:pic>
            <p:nvPicPr>
              <p:cNvPr id="15" name="Pennanteckning 14">
                <a:extLst>
                  <a:ext uri="{FF2B5EF4-FFF2-40B4-BE49-F238E27FC236}">
                    <a16:creationId xmlns:a16="http://schemas.microsoft.com/office/drawing/2014/main" id="{1CD767EC-5C01-40BB-84C3-EF0620F2E0C0}"/>
                  </a:ext>
                </a:extLst>
              </p:cNvPr>
              <p:cNvPicPr/>
              <p:nvPr/>
            </p:nvPicPr>
            <p:blipFill>
              <a:blip r:embed="rId15"/>
              <a:stretch>
                <a:fillRect/>
              </a:stretch>
            </p:blipFill>
            <p:spPr>
              <a:xfrm>
                <a:off x="2374126" y="1006698"/>
                <a:ext cx="18000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Pennanteckning 15">
                <a:extLst>
                  <a:ext uri="{FF2B5EF4-FFF2-40B4-BE49-F238E27FC236}">
                    <a16:creationId xmlns:a16="http://schemas.microsoft.com/office/drawing/2014/main" id="{846EBA15-85CD-4617-819A-6CA908AFB089}"/>
                  </a:ext>
                </a:extLst>
              </p14:cNvPr>
              <p14:cNvContentPartPr/>
              <p14:nvPr/>
            </p14:nvContentPartPr>
            <p14:xfrm>
              <a:off x="1026514" y="1133778"/>
              <a:ext cx="360" cy="360"/>
            </p14:xfrm>
          </p:contentPart>
        </mc:Choice>
        <mc:Fallback xmlns="">
          <p:pic>
            <p:nvPicPr>
              <p:cNvPr id="16" name="Pennanteckning 15">
                <a:extLst>
                  <a:ext uri="{FF2B5EF4-FFF2-40B4-BE49-F238E27FC236}">
                    <a16:creationId xmlns:a16="http://schemas.microsoft.com/office/drawing/2014/main" id="{846EBA15-85CD-4617-819A-6CA908AFB089}"/>
                  </a:ext>
                </a:extLst>
              </p:cNvPr>
              <p:cNvPicPr/>
              <p:nvPr/>
            </p:nvPicPr>
            <p:blipFill>
              <a:blip r:embed="rId17"/>
              <a:stretch>
                <a:fillRect/>
              </a:stretch>
            </p:blipFill>
            <p:spPr>
              <a:xfrm>
                <a:off x="936514" y="95377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Pennanteckning 16">
                <a:extLst>
                  <a:ext uri="{FF2B5EF4-FFF2-40B4-BE49-F238E27FC236}">
                    <a16:creationId xmlns:a16="http://schemas.microsoft.com/office/drawing/2014/main" id="{D9A0EF69-82B6-44D1-8BF1-8B4D3B3C1660}"/>
                  </a:ext>
                </a:extLst>
              </p14:cNvPr>
              <p14:cNvContentPartPr/>
              <p14:nvPr/>
            </p14:nvContentPartPr>
            <p14:xfrm>
              <a:off x="6312586" y="852618"/>
              <a:ext cx="360" cy="360"/>
            </p14:xfrm>
          </p:contentPart>
        </mc:Choice>
        <mc:Fallback xmlns="">
          <p:pic>
            <p:nvPicPr>
              <p:cNvPr id="17" name="Pennanteckning 16">
                <a:extLst>
                  <a:ext uri="{FF2B5EF4-FFF2-40B4-BE49-F238E27FC236}">
                    <a16:creationId xmlns:a16="http://schemas.microsoft.com/office/drawing/2014/main" id="{D9A0EF69-82B6-44D1-8BF1-8B4D3B3C1660}"/>
                  </a:ext>
                </a:extLst>
              </p:cNvPr>
              <p:cNvPicPr/>
              <p:nvPr/>
            </p:nvPicPr>
            <p:blipFill>
              <a:blip r:embed="rId10"/>
              <a:stretch>
                <a:fillRect/>
              </a:stretch>
            </p:blipFill>
            <p:spPr>
              <a:xfrm>
                <a:off x="6222586" y="672978"/>
                <a:ext cx="180000" cy="360000"/>
              </a:xfrm>
              <a:prstGeom prst="rect">
                <a:avLst/>
              </a:prstGeom>
            </p:spPr>
          </p:pic>
        </mc:Fallback>
      </mc:AlternateContent>
      <p:sp>
        <p:nvSpPr>
          <p:cNvPr id="14" name="Platshållare för innehåll 2">
            <a:extLst>
              <a:ext uri="{FF2B5EF4-FFF2-40B4-BE49-F238E27FC236}">
                <a16:creationId xmlns:a16="http://schemas.microsoft.com/office/drawing/2014/main" id="{56B34F24-BF88-4B4D-89F6-D920AFEDC41B}"/>
              </a:ext>
            </a:extLst>
          </p:cNvPr>
          <p:cNvSpPr>
            <a:spLocks noGrp="1"/>
          </p:cNvSpPr>
          <p:nvPr>
            <p:ph idx="1"/>
          </p:nvPr>
        </p:nvSpPr>
        <p:spPr>
          <a:xfrm>
            <a:off x="657225" y="3143249"/>
            <a:ext cx="3476625" cy="838201"/>
          </a:xfrm>
        </p:spPr>
        <p:txBody>
          <a:bodyPr>
            <a:normAutofit fontScale="85000" lnSpcReduction="10000"/>
          </a:bodyPr>
          <a:lstStyle/>
          <a:p>
            <a:pPr marL="0" indent="0">
              <a:buNone/>
            </a:pPr>
            <a:r>
              <a:rPr lang="sv-SE" dirty="0" err="1"/>
              <a:t>Evaluating</a:t>
            </a:r>
            <a:r>
              <a:rPr lang="sv-SE" dirty="0"/>
              <a:t> impact in order to </a:t>
            </a:r>
            <a:r>
              <a:rPr lang="sv-SE" dirty="0" err="1"/>
              <a:t>work</a:t>
            </a:r>
            <a:r>
              <a:rPr lang="sv-SE" dirty="0"/>
              <a:t> </a:t>
            </a:r>
            <a:r>
              <a:rPr lang="sv-SE" dirty="0" err="1"/>
              <a:t>more</a:t>
            </a:r>
            <a:r>
              <a:rPr lang="sv-SE" dirty="0"/>
              <a:t> </a:t>
            </a:r>
            <a:r>
              <a:rPr lang="sv-SE" dirty="0" err="1"/>
              <a:t>effective</a:t>
            </a:r>
            <a:endParaRPr lang="sv-SE" dirty="0"/>
          </a:p>
          <a:p>
            <a:pPr lvl="1"/>
            <a:endParaRPr lang="sv-SE" dirty="0"/>
          </a:p>
        </p:txBody>
      </p:sp>
      <p:sp>
        <p:nvSpPr>
          <p:cNvPr id="19" name="textruta 18">
            <a:extLst>
              <a:ext uri="{FF2B5EF4-FFF2-40B4-BE49-F238E27FC236}">
                <a16:creationId xmlns:a16="http://schemas.microsoft.com/office/drawing/2014/main" id="{967A584F-98BA-46B0-A5C0-735167D30669}"/>
              </a:ext>
            </a:extLst>
          </p:cNvPr>
          <p:cNvSpPr txBox="1"/>
          <p:nvPr/>
        </p:nvSpPr>
        <p:spPr>
          <a:xfrm>
            <a:off x="9906000" y="3101053"/>
            <a:ext cx="228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9"/>
              </a:rPr>
              <a:t>640px-Biljard.JPG (640×480) (wikimedia.org)</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A794F02-65A9-4E16-BFE2-C2D3D03340C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1533525"/>
            <a:ext cx="6096000" cy="4629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28363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675049-939A-4E8A-970E-E3719AB96F56}"/>
              </a:ext>
            </a:extLst>
          </p:cNvPr>
          <p:cNvSpPr>
            <a:spLocks noGrp="1"/>
          </p:cNvSpPr>
          <p:nvPr>
            <p:ph type="title"/>
          </p:nvPr>
        </p:nvSpPr>
        <p:spPr/>
        <p:txBody>
          <a:bodyPr/>
          <a:lstStyle/>
          <a:p>
            <a:r>
              <a:rPr lang="sv-SE" dirty="0"/>
              <a:t>TWIST – a short film </a:t>
            </a:r>
            <a:r>
              <a:rPr lang="sv-SE" dirty="0" err="1"/>
              <a:t>project</a:t>
            </a:r>
            <a:endParaRPr lang="sv-SE" dirty="0"/>
          </a:p>
        </p:txBody>
      </p:sp>
      <p:sp>
        <p:nvSpPr>
          <p:cNvPr id="3" name="Platshållare för innehåll 2">
            <a:extLst>
              <a:ext uri="{FF2B5EF4-FFF2-40B4-BE49-F238E27FC236}">
                <a16:creationId xmlns:a16="http://schemas.microsoft.com/office/drawing/2014/main" id="{DD1540F0-2B7C-4242-8E93-614034C2E366}"/>
              </a:ext>
            </a:extLst>
          </p:cNvPr>
          <p:cNvSpPr>
            <a:spLocks noGrp="1"/>
          </p:cNvSpPr>
          <p:nvPr>
            <p:ph idx="1"/>
          </p:nvPr>
        </p:nvSpPr>
        <p:spPr>
          <a:xfrm>
            <a:off x="838200" y="1993900"/>
            <a:ext cx="4241800" cy="3632200"/>
          </a:xfrm>
        </p:spPr>
        <p:txBody>
          <a:bodyPr>
            <a:normAutofit fontScale="47500" lnSpcReduction="20000"/>
          </a:bodyPr>
          <a:lstStyle/>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v-SE" sz="6400" dirty="0">
                <a:solidFill>
                  <a:srgbClr val="202124"/>
                </a:solidFill>
                <a:effectLst/>
                <a:latin typeface="inherit"/>
                <a:ea typeface="Times New Roman" panose="02020603050405020304" pitchFamily="18" charset="0"/>
                <a:cs typeface="Courier New" panose="02070309020205020404" pitchFamily="49" charset="0"/>
              </a:rPr>
              <a:t>Independent </a:t>
            </a:r>
            <a:r>
              <a:rPr lang="sv-SE" sz="6400" dirty="0" err="1">
                <a:solidFill>
                  <a:srgbClr val="202124"/>
                </a:solidFill>
                <a:effectLst/>
                <a:latin typeface="inherit"/>
                <a:ea typeface="Times New Roman" panose="02020603050405020304" pitchFamily="18" charset="0"/>
                <a:cs typeface="Courier New" panose="02070309020205020404" pitchFamily="49" charset="0"/>
              </a:rPr>
              <a:t>of</a:t>
            </a:r>
            <a:r>
              <a:rPr lang="sv-SE" sz="6400" dirty="0">
                <a:solidFill>
                  <a:srgbClr val="202124"/>
                </a:solidFill>
                <a:effectLst/>
                <a:latin typeface="inherit"/>
                <a:ea typeface="Times New Roman" panose="02020603050405020304" pitchFamily="18" charset="0"/>
                <a:cs typeface="Courier New" panose="02070309020205020404" pitchFamily="49" charset="0"/>
              </a:rPr>
              <a:t> the research </a:t>
            </a:r>
            <a:r>
              <a:rPr lang="sv-SE" sz="6400" dirty="0" err="1">
                <a:solidFill>
                  <a:srgbClr val="202124"/>
                </a:solidFill>
                <a:effectLst/>
                <a:latin typeface="inherit"/>
                <a:ea typeface="Times New Roman" panose="02020603050405020304" pitchFamily="18" charset="0"/>
                <a:cs typeface="Courier New" panose="02070309020205020404" pitchFamily="49" charset="0"/>
              </a:rPr>
              <a:t>that</a:t>
            </a:r>
            <a:r>
              <a:rPr lang="sv-SE" sz="6400" dirty="0">
                <a:solidFill>
                  <a:srgbClr val="202124"/>
                </a:solidFill>
                <a:effectLst/>
                <a:latin typeface="inherit"/>
                <a:ea typeface="Times New Roman" panose="02020603050405020304" pitchFamily="18" charset="0"/>
                <a:cs typeface="Courier New" panose="02070309020205020404" pitchFamily="49" charset="0"/>
              </a:rPr>
              <a:t> is </a:t>
            </a:r>
            <a:r>
              <a:rPr lang="sv-SE" sz="6400" dirty="0" err="1">
                <a:solidFill>
                  <a:srgbClr val="202124"/>
                </a:solidFill>
                <a:effectLst/>
                <a:latin typeface="inherit"/>
                <a:ea typeface="Times New Roman" panose="02020603050405020304" pitchFamily="18" charset="0"/>
                <a:cs typeface="Courier New" panose="02070309020205020404" pitchFamily="49" charset="0"/>
              </a:rPr>
              <a:t>being</a:t>
            </a:r>
            <a:r>
              <a:rPr lang="sv-SE" sz="6400" dirty="0">
                <a:solidFill>
                  <a:srgbClr val="202124"/>
                </a:solidFill>
                <a:effectLst/>
                <a:latin typeface="inherit"/>
                <a:ea typeface="Times New Roman" panose="02020603050405020304" pitchFamily="18" charset="0"/>
                <a:cs typeface="Courier New" panose="02070309020205020404" pitchFamily="49" charset="0"/>
              </a:rPr>
              <a:t> </a:t>
            </a:r>
            <a:r>
              <a:rPr lang="sv-SE" sz="6400" dirty="0" err="1">
                <a:solidFill>
                  <a:srgbClr val="202124"/>
                </a:solidFill>
                <a:effectLst/>
                <a:latin typeface="inherit"/>
                <a:ea typeface="Times New Roman" panose="02020603050405020304" pitchFamily="18" charset="0"/>
                <a:cs typeface="Courier New" panose="02070309020205020404" pitchFamily="49" charset="0"/>
              </a:rPr>
              <a:t>told</a:t>
            </a:r>
            <a:r>
              <a:rPr lang="sv-SE" sz="6400" dirty="0">
                <a:solidFill>
                  <a:srgbClr val="202124"/>
                </a:solidFill>
                <a:latin typeface="inherit"/>
                <a:ea typeface="Times New Roman" panose="02020603050405020304" pitchFamily="18" charset="0"/>
                <a:cs typeface="Courier New" panose="02070309020205020404" pitchFamily="49" charset="0"/>
              </a:rPr>
              <a:t>. </a:t>
            </a:r>
            <a:endParaRPr lang="sv-SE" sz="6400" dirty="0">
              <a:solidFill>
                <a:srgbClr val="202124"/>
              </a:solidFill>
              <a:effectLst/>
              <a:latin typeface="inherit"/>
              <a:ea typeface="Times New Roman" panose="02020603050405020304" pitchFamily="18" charset="0"/>
              <a:cs typeface="Courier New" panose="02070309020205020404" pitchFamily="49" charset="0"/>
            </a:endParaRP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v-SE" sz="6400" dirty="0">
                <a:solidFill>
                  <a:srgbClr val="202124"/>
                </a:solidFill>
                <a:effectLst/>
                <a:latin typeface="inherit"/>
                <a:ea typeface="Times New Roman" panose="02020603050405020304" pitchFamily="18" charset="0"/>
                <a:cs typeface="Courier New" panose="02070309020205020404" pitchFamily="49" charset="0"/>
              </a:rPr>
              <a:t>Artistic </a:t>
            </a:r>
            <a:r>
              <a:rPr lang="sv-SE" sz="6400" dirty="0" err="1">
                <a:solidFill>
                  <a:srgbClr val="202124"/>
                </a:solidFill>
                <a:effectLst/>
                <a:latin typeface="inherit"/>
                <a:ea typeface="Times New Roman" panose="02020603050405020304" pitchFamily="18" charset="0"/>
                <a:cs typeface="Courier New" panose="02070309020205020404" pitchFamily="49" charset="0"/>
              </a:rPr>
              <a:t>language</a:t>
            </a:r>
            <a:r>
              <a:rPr lang="sv-SE" sz="6400" dirty="0">
                <a:solidFill>
                  <a:srgbClr val="202124"/>
                </a:solidFill>
                <a:effectLst/>
                <a:latin typeface="inherit"/>
                <a:ea typeface="Times New Roman" panose="02020603050405020304" pitchFamily="18" charset="0"/>
                <a:cs typeface="Courier New" panose="02070309020205020404" pitchFamily="49" charset="0"/>
              </a:rPr>
              <a:t> </a:t>
            </a:r>
            <a:r>
              <a:rPr lang="sv-SE" sz="6400" dirty="0" err="1">
                <a:solidFill>
                  <a:srgbClr val="202124"/>
                </a:solidFill>
                <a:effectLst/>
                <a:latin typeface="inherit"/>
                <a:ea typeface="Times New Roman" panose="02020603050405020304" pitchFamily="18" charset="0"/>
                <a:cs typeface="Courier New" panose="02070309020205020404" pitchFamily="49" charset="0"/>
              </a:rPr>
              <a:t>combined</a:t>
            </a:r>
            <a:r>
              <a:rPr lang="sv-SE" sz="6400" dirty="0">
                <a:solidFill>
                  <a:srgbClr val="202124"/>
                </a:solidFill>
                <a:effectLst/>
                <a:latin typeface="inherit"/>
                <a:ea typeface="Times New Roman" panose="02020603050405020304" pitchFamily="18" charset="0"/>
                <a:cs typeface="Courier New" panose="02070309020205020404" pitchFamily="49" charset="0"/>
              </a:rPr>
              <a:t> </a:t>
            </a:r>
            <a:r>
              <a:rPr lang="sv-SE" sz="6400" dirty="0" err="1">
                <a:solidFill>
                  <a:srgbClr val="202124"/>
                </a:solidFill>
                <a:effectLst/>
                <a:latin typeface="inherit"/>
                <a:ea typeface="Times New Roman" panose="02020603050405020304" pitchFamily="18" charset="0"/>
                <a:cs typeface="Courier New" panose="02070309020205020404" pitchFamily="49" charset="0"/>
              </a:rPr>
              <a:t>with</a:t>
            </a:r>
            <a:r>
              <a:rPr lang="sv-SE" sz="6400" dirty="0">
                <a:solidFill>
                  <a:srgbClr val="202124"/>
                </a:solidFill>
                <a:effectLst/>
                <a:latin typeface="inherit"/>
                <a:ea typeface="Times New Roman" panose="02020603050405020304" pitchFamily="18" charset="0"/>
                <a:cs typeface="Courier New" panose="02070309020205020404" pitchFamily="49" charset="0"/>
              </a:rPr>
              <a:t> </a:t>
            </a:r>
            <a:r>
              <a:rPr lang="sv-SE" sz="6400" dirty="0" err="1">
                <a:solidFill>
                  <a:srgbClr val="202124"/>
                </a:solidFill>
                <a:effectLst/>
                <a:latin typeface="inherit"/>
                <a:ea typeface="Times New Roman" panose="02020603050405020304" pitchFamily="18" charset="0"/>
                <a:cs typeface="Courier New" panose="02070309020205020404" pitchFamily="49" charset="0"/>
              </a:rPr>
              <a:t>facts</a:t>
            </a:r>
            <a:endParaRPr lang="sv-SE" sz="6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v-SE" sz="6400" dirty="0" err="1">
                <a:solidFill>
                  <a:srgbClr val="202124"/>
                </a:solidFill>
                <a:latin typeface="inherit"/>
                <a:ea typeface="Times New Roman" panose="02020603050405020304" pitchFamily="18" charset="0"/>
                <a:cs typeface="Courier New" panose="02070309020205020404" pitchFamily="49" charset="0"/>
              </a:rPr>
              <a:t>H</a:t>
            </a:r>
            <a:r>
              <a:rPr lang="sv-SE" sz="6400" dirty="0" err="1">
                <a:solidFill>
                  <a:srgbClr val="202124"/>
                </a:solidFill>
                <a:effectLst/>
                <a:latin typeface="inherit"/>
                <a:ea typeface="Times New Roman" panose="02020603050405020304" pitchFamily="18" charset="0"/>
                <a:cs typeface="Courier New" panose="02070309020205020404" pitchFamily="49" charset="0"/>
              </a:rPr>
              <a:t>eart</a:t>
            </a:r>
            <a:r>
              <a:rPr lang="sv-SE" sz="6400" dirty="0">
                <a:solidFill>
                  <a:srgbClr val="202124"/>
                </a:solidFill>
                <a:effectLst/>
                <a:latin typeface="inherit"/>
                <a:ea typeface="Times New Roman" panose="02020603050405020304" pitchFamily="18" charset="0"/>
                <a:cs typeface="Courier New" panose="02070309020205020404" pitchFamily="49" charset="0"/>
              </a:rPr>
              <a:t> and </a:t>
            </a:r>
            <a:r>
              <a:rPr lang="sv-SE" sz="6400" dirty="0" err="1">
                <a:solidFill>
                  <a:srgbClr val="202124"/>
                </a:solidFill>
                <a:effectLst/>
                <a:latin typeface="inherit"/>
                <a:ea typeface="Times New Roman" panose="02020603050405020304" pitchFamily="18" charset="0"/>
                <a:cs typeface="Courier New" panose="02070309020205020404" pitchFamily="49" charset="0"/>
              </a:rPr>
              <a:t>brain</a:t>
            </a:r>
            <a:r>
              <a:rPr lang="sv-SE" sz="6400" dirty="0">
                <a:solidFill>
                  <a:srgbClr val="202124"/>
                </a:solidFill>
                <a:effectLst/>
                <a:latin typeface="inherit"/>
                <a:ea typeface="Times New Roman" panose="02020603050405020304" pitchFamily="18" charset="0"/>
                <a:cs typeface="Courier New" panose="02070309020205020404" pitchFamily="49" charset="0"/>
              </a:rPr>
              <a:t>, </a:t>
            </a:r>
            <a:r>
              <a:rPr lang="sv-SE" sz="6400" dirty="0" err="1">
                <a:solidFill>
                  <a:srgbClr val="202124"/>
                </a:solidFill>
                <a:effectLst/>
                <a:latin typeface="inherit"/>
                <a:ea typeface="Times New Roman" panose="02020603050405020304" pitchFamily="18" charset="0"/>
                <a:cs typeface="Courier New" panose="02070309020205020404" pitchFamily="49" charset="0"/>
              </a:rPr>
              <a:t>where</a:t>
            </a:r>
            <a:r>
              <a:rPr lang="sv-SE" sz="6400" dirty="0">
                <a:solidFill>
                  <a:srgbClr val="202124"/>
                </a:solidFill>
                <a:effectLst/>
                <a:latin typeface="inherit"/>
                <a:ea typeface="Times New Roman" panose="02020603050405020304" pitchFamily="18" charset="0"/>
                <a:cs typeface="Courier New" panose="02070309020205020404" pitchFamily="49" charset="0"/>
              </a:rPr>
              <a:t> </a:t>
            </a:r>
            <a:r>
              <a:rPr lang="sv-SE" sz="6400" dirty="0" err="1">
                <a:solidFill>
                  <a:srgbClr val="202124"/>
                </a:solidFill>
                <a:effectLst/>
                <a:latin typeface="inherit"/>
                <a:ea typeface="Times New Roman" panose="02020603050405020304" pitchFamily="18" charset="0"/>
                <a:cs typeface="Courier New" panose="02070309020205020404" pitchFamily="49" charset="0"/>
              </a:rPr>
              <a:t>something</a:t>
            </a:r>
            <a:r>
              <a:rPr lang="sv-SE" sz="6400" dirty="0">
                <a:solidFill>
                  <a:srgbClr val="202124"/>
                </a:solidFill>
                <a:effectLst/>
                <a:latin typeface="inherit"/>
                <a:ea typeface="Times New Roman" panose="02020603050405020304" pitchFamily="18" charset="0"/>
                <a:cs typeface="Courier New" panose="02070309020205020404" pitchFamily="49" charset="0"/>
              </a:rPr>
              <a:t> </a:t>
            </a:r>
            <a:r>
              <a:rPr lang="sv-SE" sz="6400" dirty="0" err="1">
                <a:solidFill>
                  <a:srgbClr val="202124"/>
                </a:solidFill>
                <a:effectLst/>
                <a:latin typeface="inherit"/>
                <a:ea typeface="Times New Roman" panose="02020603050405020304" pitchFamily="18" charset="0"/>
                <a:cs typeface="Courier New" panose="02070309020205020404" pitchFamily="49" charset="0"/>
              </a:rPr>
              <a:t>unexpected</a:t>
            </a:r>
            <a:r>
              <a:rPr lang="sv-SE" sz="6400" dirty="0">
                <a:solidFill>
                  <a:srgbClr val="202124"/>
                </a:solidFill>
                <a:effectLst/>
                <a:latin typeface="inherit"/>
                <a:ea typeface="Times New Roman" panose="02020603050405020304" pitchFamily="18" charset="0"/>
                <a:cs typeface="Courier New" panose="02070309020205020404" pitchFamily="49" charset="0"/>
              </a:rPr>
              <a:t> </a:t>
            </a:r>
            <a:r>
              <a:rPr lang="sv-SE" sz="6400" dirty="0" err="1">
                <a:solidFill>
                  <a:srgbClr val="202124"/>
                </a:solidFill>
                <a:effectLst/>
                <a:latin typeface="inherit"/>
                <a:ea typeface="Times New Roman" panose="02020603050405020304" pitchFamily="18" charset="0"/>
                <a:cs typeface="Courier New" panose="02070309020205020404" pitchFamily="49" charset="0"/>
              </a:rPr>
              <a:t>can</a:t>
            </a:r>
            <a:r>
              <a:rPr lang="sv-SE" sz="6400" dirty="0">
                <a:solidFill>
                  <a:srgbClr val="202124"/>
                </a:solidFill>
                <a:effectLst/>
                <a:latin typeface="inherit"/>
                <a:ea typeface="Times New Roman" panose="02020603050405020304" pitchFamily="18" charset="0"/>
                <a:cs typeface="Courier New" panose="02070309020205020404" pitchFamily="49" charset="0"/>
              </a:rPr>
              <a:t> </a:t>
            </a:r>
            <a:r>
              <a:rPr lang="sv-SE" sz="6400" dirty="0" err="1">
                <a:solidFill>
                  <a:srgbClr val="202124"/>
                </a:solidFill>
                <a:effectLst/>
                <a:latin typeface="inherit"/>
                <a:ea typeface="Times New Roman" panose="02020603050405020304" pitchFamily="18" charset="0"/>
                <a:cs typeface="Courier New" panose="02070309020205020404" pitchFamily="49" charset="0"/>
              </a:rPr>
              <a:t>happen</a:t>
            </a:r>
            <a:endParaRPr lang="sv-SE" sz="64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sv-SE" dirty="0"/>
          </a:p>
        </p:txBody>
      </p:sp>
      <p:pic>
        <p:nvPicPr>
          <p:cNvPr id="4" name="Bildobjekt 3">
            <a:extLst>
              <a:ext uri="{FF2B5EF4-FFF2-40B4-BE49-F238E27FC236}">
                <a16:creationId xmlns:a16="http://schemas.microsoft.com/office/drawing/2014/main" id="{8A69A670-29DD-4FF6-BC89-49D8D8055494}"/>
              </a:ext>
            </a:extLst>
          </p:cNvPr>
          <p:cNvPicPr>
            <a:picLocks noChangeAspect="1"/>
          </p:cNvPicPr>
          <p:nvPr/>
        </p:nvPicPr>
        <p:blipFill>
          <a:blip r:embed="rId2"/>
          <a:stretch>
            <a:fillRect/>
          </a:stretch>
        </p:blipFill>
        <p:spPr>
          <a:xfrm>
            <a:off x="7495538" y="2097837"/>
            <a:ext cx="2883408" cy="2237232"/>
          </a:xfrm>
          <a:prstGeom prst="rect">
            <a:avLst/>
          </a:prstGeom>
        </p:spPr>
      </p:pic>
      <p:pic>
        <p:nvPicPr>
          <p:cNvPr id="6" name="Bildobjekt 5">
            <a:extLst>
              <a:ext uri="{FF2B5EF4-FFF2-40B4-BE49-F238E27FC236}">
                <a16:creationId xmlns:a16="http://schemas.microsoft.com/office/drawing/2014/main" id="{D7854519-05AA-4213-B35F-CDF539B704DE}"/>
              </a:ext>
            </a:extLst>
          </p:cNvPr>
          <p:cNvPicPr>
            <a:picLocks noChangeAspect="1"/>
          </p:cNvPicPr>
          <p:nvPr/>
        </p:nvPicPr>
        <p:blipFill>
          <a:blip r:embed="rId3"/>
          <a:stretch>
            <a:fillRect/>
          </a:stretch>
        </p:blipFill>
        <p:spPr>
          <a:xfrm>
            <a:off x="5821680" y="1515022"/>
            <a:ext cx="6370320" cy="4621618"/>
          </a:xfrm>
          <a:prstGeom prst="rect">
            <a:avLst/>
          </a:prstGeom>
        </p:spPr>
      </p:pic>
    </p:spTree>
    <p:extLst>
      <p:ext uri="{BB962C8B-B14F-4D97-AF65-F5344CB8AC3E}">
        <p14:creationId xmlns:p14="http://schemas.microsoft.com/office/powerpoint/2010/main" val="312922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8664AC-3545-45BB-A1D2-B780572187FA}"/>
              </a:ext>
            </a:extLst>
          </p:cNvPr>
          <p:cNvSpPr>
            <a:spLocks noGrp="1"/>
          </p:cNvSpPr>
          <p:nvPr>
            <p:ph type="title"/>
          </p:nvPr>
        </p:nvSpPr>
        <p:spPr/>
        <p:txBody>
          <a:bodyPr/>
          <a:lstStyle/>
          <a:p>
            <a:r>
              <a:rPr lang="sv-SE" dirty="0"/>
              <a:t>A research-</a:t>
            </a:r>
            <a:r>
              <a:rPr lang="sv-SE" dirty="0" err="1"/>
              <a:t>project</a:t>
            </a:r>
            <a:r>
              <a:rPr lang="sv-SE" dirty="0"/>
              <a:t> </a:t>
            </a:r>
            <a:r>
              <a:rPr lang="sv-SE" dirty="0" err="1"/>
              <a:t>that</a:t>
            </a:r>
            <a:r>
              <a:rPr lang="sv-SE" dirty="0"/>
              <a:t> </a:t>
            </a:r>
            <a:r>
              <a:rPr lang="sv-SE" dirty="0" err="1"/>
              <a:t>became</a:t>
            </a:r>
            <a:r>
              <a:rPr lang="sv-SE" dirty="0"/>
              <a:t> a film</a:t>
            </a:r>
          </a:p>
        </p:txBody>
      </p:sp>
      <p:sp>
        <p:nvSpPr>
          <p:cNvPr id="3" name="Platshållare för innehåll 2">
            <a:extLst>
              <a:ext uri="{FF2B5EF4-FFF2-40B4-BE49-F238E27FC236}">
                <a16:creationId xmlns:a16="http://schemas.microsoft.com/office/drawing/2014/main" id="{A8F88E52-6655-41D3-AF0A-72AB72741314}"/>
              </a:ext>
            </a:extLst>
          </p:cNvPr>
          <p:cNvSpPr>
            <a:spLocks noGrp="1"/>
          </p:cNvSpPr>
          <p:nvPr>
            <p:ph idx="1"/>
          </p:nvPr>
        </p:nvSpPr>
        <p:spPr/>
        <p:txBody>
          <a:bodyPr>
            <a:normAutofit fontScale="92500" lnSpcReduction="10000"/>
          </a:bodyPr>
          <a:lstStyle/>
          <a:p>
            <a:r>
              <a:rPr lang="sv-SE" dirty="0"/>
              <a:t>Gregor Noll et al:</a:t>
            </a:r>
          </a:p>
          <a:p>
            <a:r>
              <a:rPr lang="en-US" sz="2800" i="1" dirty="0">
                <a:effectLst/>
                <a:latin typeface="Calibri" panose="020F0502020204030204" pitchFamily="34" charset="0"/>
                <a:ea typeface="Calibri" panose="020F0502020204030204" pitchFamily="34" charset="0"/>
                <a:cs typeface="Times New Roman" panose="02020603050405020304" pitchFamily="18" charset="0"/>
              </a:rPr>
              <a:t>Digitalized Warfare: Responsibility, Intentionality and the Rule of Law</a:t>
            </a:r>
            <a:endParaRPr lang="sv-SE" dirty="0"/>
          </a:p>
          <a:p>
            <a:r>
              <a:rPr lang="en-GB" sz="2800" dirty="0">
                <a:effectLst/>
                <a:latin typeface="Calibri" panose="020F0502020204030204" pitchFamily="34" charset="0"/>
                <a:ea typeface="Calibri" panose="020F0502020204030204" pitchFamily="34" charset="0"/>
                <a:cs typeface="Times New Roman" panose="02020603050405020304" pitchFamily="18" charset="0"/>
              </a:rPr>
              <a:t>The research highlights the ethical challenges presented by the accelerated advance of Artificial Intelligence (AI) in the absence of public policy and industry standards to ensure development in the public interest.</a:t>
            </a:r>
          </a:p>
          <a:p>
            <a:endParaRPr lang="sv-SE" dirty="0"/>
          </a:p>
        </p:txBody>
      </p:sp>
      <p:pic>
        <p:nvPicPr>
          <p:cNvPr id="4098" name="Picture 2" descr="War and Algorithm">
            <a:extLst>
              <a:ext uri="{FF2B5EF4-FFF2-40B4-BE49-F238E27FC236}">
                <a16:creationId xmlns:a16="http://schemas.microsoft.com/office/drawing/2014/main" id="{87A52B8E-75DC-4472-A039-8159F8FC5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005" y="2097088"/>
            <a:ext cx="191452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14219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 VUB THEME">
  <a:themeElements>
    <a:clrScheme name="VUB 2017">
      <a:dk1>
        <a:srgbClr val="000000"/>
      </a:dk1>
      <a:lt1>
        <a:srgbClr val="FFFFFF"/>
      </a:lt1>
      <a:dk2>
        <a:srgbClr val="44546A"/>
      </a:dk2>
      <a:lt2>
        <a:srgbClr val="E7E6E6"/>
      </a:lt2>
      <a:accent1>
        <a:srgbClr val="00339F"/>
      </a:accent1>
      <a:accent2>
        <a:srgbClr val="FF6600"/>
      </a:accent2>
      <a:accent3>
        <a:srgbClr val="E7E6E5"/>
      </a:accent3>
      <a:accent4>
        <a:srgbClr val="4B4B4B"/>
      </a:accent4>
      <a:accent5>
        <a:srgbClr val="577EC1"/>
      </a:accent5>
      <a:accent6>
        <a:srgbClr val="FFAA8B"/>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44450">
          <a:solidFill>
            <a:srgbClr val="0033A0"/>
          </a:solidFill>
        </a:ln>
      </a:spPr>
      <a:bodyPr rtlCol="0" anchor="ctr"/>
      <a:lstStyle>
        <a:defPPr algn="ctr">
          <a:defRPr sz="1600" dirty="0" err="1" smtClean="0">
            <a:solidFill>
              <a:srgbClr val="0033A0"/>
            </a:solidFill>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mtClean="0">
            <a:solidFill>
              <a:srgbClr val="0033A0"/>
            </a:solidFill>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VUB-tmp2017" id="{10DC50E6-1B59-A244-B26B-E5A459B5CBCA}" vid="{6CBD3AA6-F9C4-3943-A482-D8B422AB87AD}"/>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Enhancing Inclusive Economic Growth</Template>
  <TotalTime>69</TotalTime>
  <Words>1795</Words>
  <Application>Microsoft Office PowerPoint</Application>
  <PresentationFormat>Widescreen</PresentationFormat>
  <Paragraphs>316</Paragraphs>
  <Slides>26</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26</vt:i4>
      </vt:variant>
    </vt:vector>
  </HeadingPairs>
  <TitlesOfParts>
    <vt:vector size="39" baseType="lpstr">
      <vt:lpstr>Arial</vt:lpstr>
      <vt:lpstr>Calibri</vt:lpstr>
      <vt:lpstr>Calibri Light</vt:lpstr>
      <vt:lpstr>Courier New</vt:lpstr>
      <vt:lpstr>Garamond</vt:lpstr>
      <vt:lpstr>inherit</vt:lpstr>
      <vt:lpstr>LucidaGrande</vt:lpstr>
      <vt:lpstr>Times New Roman</vt:lpstr>
      <vt:lpstr>Verdana</vt:lpstr>
      <vt:lpstr>Wingdings</vt:lpstr>
      <vt:lpstr>Kantoorthema</vt:lpstr>
      <vt:lpstr>Office-tema</vt:lpstr>
      <vt:lpstr>1 VUB THEME</vt:lpstr>
      <vt:lpstr>PowerPoint Presentation</vt:lpstr>
      <vt:lpstr>PowerPoint Presentation</vt:lpstr>
      <vt:lpstr>PowerPoint Presentation</vt:lpstr>
      <vt:lpstr>PowerPoint Presentation</vt:lpstr>
      <vt:lpstr>PowerPoint Presentation</vt:lpstr>
      <vt:lpstr>One of Sweden’s leading funding organizations of humanities and social sciences research</vt:lpstr>
      <vt:lpstr>Impact, science communication and evaluations </vt:lpstr>
      <vt:lpstr>TWIST – a short film project</vt:lpstr>
      <vt:lpstr>A research-project that became a film</vt:lpstr>
      <vt:lpstr>PowerPoint Presentation</vt:lpstr>
      <vt:lpstr>Learnings</vt:lpstr>
      <vt:lpstr>PowerPoint Presentation</vt:lpstr>
      <vt:lpstr>PowerPoint Presentation</vt:lpstr>
      <vt:lpstr>PowerPoint Presentation</vt:lpstr>
      <vt:lpstr>Contextualisation of current debate</vt:lpstr>
      <vt:lpstr>Contextualisation of current debate</vt:lpstr>
      <vt:lpstr>Contextualisation of current debate</vt:lpstr>
      <vt:lpstr>Contextualisation of current debate</vt:lpstr>
      <vt:lpstr>Methods</vt:lpstr>
      <vt:lpstr>Disentangeling higher written press attention</vt:lpstr>
      <vt:lpstr>Patterns in gender, career position and media attention</vt:lpstr>
      <vt:lpstr>Quadrant analysis of productive researcher</vt:lpstr>
      <vt:lpstr>Diving deeper into media attention</vt:lpstr>
      <vt:lpstr>Is written media presence a proxy of Siur?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Youssef Ramadan</dc:creator>
  <cp:lastModifiedBy>Caterina Tognoni</cp:lastModifiedBy>
  <cp:revision>11</cp:revision>
  <dcterms:created xsi:type="dcterms:W3CDTF">2021-06-29T08:45:31Z</dcterms:created>
  <dcterms:modified xsi:type="dcterms:W3CDTF">2021-10-19T07:15:30Z</dcterms:modified>
</cp:coreProperties>
</file>